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8"/>
  </p:notesMasterIdLst>
  <p:sldIdLst>
    <p:sldId id="256" r:id="rId2"/>
    <p:sldId id="257"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1BC0E-923E-47D1-3E95-A524EFFDE56E}" v="8" dt="2023-07-17T23:49:12.384"/>
    <p1510:client id="{0D18BDCB-3D52-271C-53F3-AD03F99B9DFB}" v="332" dt="2023-07-06T19:53:05.062"/>
    <p1510:client id="{1668186B-D21C-39B9-6FB9-EB40DCA83BC7}" v="66" dt="2023-07-07T17:32:18.278"/>
    <p1510:client id="{2487FE5E-EC3B-4B35-98C7-746309B11B75}" v="94" dt="2023-07-15T23:17:02.868"/>
    <p1510:client id="{3EF2AEB9-3792-B4EE-9A11-790E04E998BB}" v="693" dt="2023-07-14T03:01:35.147"/>
    <p1510:client id="{53BBDC34-3CB8-4B90-8517-7230F20B6BD2}" v="583" dt="2023-07-08T17:25:55.571"/>
    <p1510:client id="{6B8642D8-0AF9-61BC-2629-BF94D52E8C1C}" v="641" dt="2023-07-13T03:24:21.818"/>
    <p1510:client id="{78877302-71DF-8533-C93D-CCA240B21BC4}" v="619" dt="2023-07-15T19:17:56.006"/>
    <p1510:client id="{7D6A12A8-9825-173C-A57D-D4303C4F59FC}" v="325" dt="2023-07-06T17:02:27.072"/>
    <p1510:client id="{9191702C-D7C3-15CA-712F-F03CEAE8135B}" v="4" dt="2023-07-07T17:42:16.609"/>
    <p1510:client id="{A8F1EEBC-5A9E-43BD-564E-A547DDCF4FCC}" v="21" dt="2023-07-18T15:18:34.109"/>
    <p1510:client id="{B04FA235-953F-C2F9-7B40-359E482206F7}" v="6" dt="2023-07-06T19:50:32.849"/>
    <p1510:client id="{B374BBD7-8AA6-A6D2-6528-BC11CC4ACD4D}" v="267" dt="2023-07-09T14:50:45.203"/>
    <p1510:client id="{BC02D801-2CC0-7747-A3F9-A96198DCD1E4}" v="3" dt="2023-07-06T20:17:27.835"/>
    <p1510:client id="{C1369188-7748-A3D1-5C18-BDF2B8CB5A8D}" v="10" dt="2023-07-16T18:57:06.151"/>
    <p1510:client id="{DADD3600-271D-4036-ADBB-E5CF5E56AD5A}" v="66" dt="2023-07-07T16:14:51.848"/>
    <p1510:client id="{EC4B6AB0-0E07-D383-4200-93A05A66DAEE}" v="57" dt="2023-07-14T21:22:40.495"/>
    <p1510:client id="{EC5CEEA5-AD02-2F74-DD23-1D5F146A69E2}" v="1056" dt="2023-07-12T16:06:17.486"/>
    <p1510:client id="{F442CE17-633F-4AB6-842A-0A91BDE17919}" v="37" dt="2023-07-06T20:14:5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7e0b57a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7e0b57a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77223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402628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44759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90334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926254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253681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88337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56741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92127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65552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58633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1867062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1303222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579318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1042751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154306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22823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02583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048749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420941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729922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656550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051853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1397308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3006671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557975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916181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Why we still need it.</a:t>
            </a:r>
            <a:endParaRPr/>
          </a:p>
        </p:txBody>
      </p:sp>
    </p:spTree>
    <p:extLst>
      <p:ext uri="{BB962C8B-B14F-4D97-AF65-F5344CB8AC3E}">
        <p14:creationId xmlns:p14="http://schemas.microsoft.com/office/powerpoint/2010/main" val="241738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28885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383521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344793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363759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1271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ccadf4e6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ccadf4e64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Objectives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did South Bend need a Consent Decree?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it protect us?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Why we still need it.</a:t>
            </a:r>
            <a:endParaRPr dirty="0"/>
          </a:p>
        </p:txBody>
      </p:sp>
    </p:spTree>
    <p:extLst>
      <p:ext uri="{BB962C8B-B14F-4D97-AF65-F5344CB8AC3E}">
        <p14:creationId xmlns:p14="http://schemas.microsoft.com/office/powerpoint/2010/main" val="141563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1175744"/>
      </p:ext>
    </p:extLst>
  </p:cSld>
  <p:clrMapOvr>
    <a:masterClrMapping/>
  </p:clrMapOvr>
  <p:transition spd="slow" advClick="0" advTm="20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6898950"/>
      </p:ext>
    </p:extLst>
  </p:cSld>
  <p:clrMapOvr>
    <a:masterClrMapping/>
  </p:clrMapOvr>
  <p:transition spd="slow" advClick="0" advTm="20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9804973"/>
      </p:ext>
    </p:extLst>
  </p:cSld>
  <p:clrMapOvr>
    <a:masterClrMapping/>
  </p:clrMapOvr>
  <p:transition spd="slow" advClick="0" advTm="20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1608555"/>
      </p:ext>
    </p:extLst>
  </p:cSld>
  <p:clrMapOvr>
    <a:masterClrMapping/>
  </p:clrMapOvr>
  <p:transition spd="slow" advClick="0" advTm="20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6554716"/>
      </p:ext>
    </p:extLst>
  </p:cSld>
  <p:clrMapOvr>
    <a:masterClrMapping/>
  </p:clrMapOvr>
  <p:transition spd="slow" advClick="0" advTm="20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1199110"/>
      </p:ext>
    </p:extLst>
  </p:cSld>
  <p:clrMapOvr>
    <a:masterClrMapping/>
  </p:clrMapOvr>
  <p:transition spd="slow" advClick="0" advTm="20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9358558"/>
      </p:ext>
    </p:extLst>
  </p:cSld>
  <p:clrMapOvr>
    <a:masterClrMapping/>
  </p:clrMapOvr>
  <p:transition spd="slow" advClick="0" advTm="20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3784153"/>
      </p:ext>
    </p:extLst>
  </p:cSld>
  <p:clrMapOvr>
    <a:masterClrMapping/>
  </p:clrMapOvr>
  <p:transition spd="slow" advClick="0" advTm="20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4672987"/>
      </p:ext>
    </p:extLst>
  </p:cSld>
  <p:clrMapOvr>
    <a:masterClrMapping/>
  </p:clrMapOvr>
  <p:transition spd="slow" advClick="0" advTm="20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2886311"/>
      </p:ext>
    </p:extLst>
  </p:cSld>
  <p:clrMapOvr>
    <a:masterClrMapping/>
  </p:clrMapOvr>
  <p:transition spd="slow" advClick="0" advTm="20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9731021"/>
      </p:ext>
    </p:extLst>
  </p:cSld>
  <p:clrMapOvr>
    <a:masterClrMapping/>
  </p:clrMapOvr>
  <p:transition spd="slow" advClick="0" advTm="20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3257698"/>
      </p:ext>
    </p:extLst>
  </p:cSld>
  <p:clrMapOvr>
    <a:masterClrMapping/>
  </p:clrMapOvr>
  <p:transition spd="slow" advClick="0" advTm="20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2/19/24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353341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spd="slow" advClick="0" advTm="20000">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rtpcollaborative.indiana.edu" TargetMode="External"/><Relationship Id="rId5" Type="http://schemas.openxmlformats.org/officeDocument/2006/relationships/hyperlink" Target="mailto:equity@indiana.edu" TargetMode="External"/><Relationship Id="rId4" Type="http://schemas.openxmlformats.org/officeDocument/2006/relationships/hyperlink" Target="https://indrc.indiana.edu/tools-resources/pdf-disciplineseries/african_american_differential_behavior_031214.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doi.org/10.1023/A:102132081737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southbendtribune.com/story/news/education/2018/06/08/south-bend-schools-reorganization-plan-approved-by-cour/4633549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mailto:oljones614@att.net" TargetMode="External"/><Relationship Id="rId4" Type="http://schemas.openxmlformats.org/officeDocument/2006/relationships/hyperlink" Target="mailto:trob258@outloo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65" name="Rectangle 5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B5E3A5A-A435-2404-278D-3B5C53787D89}"/>
              </a:ext>
            </a:extLst>
          </p:cNvPr>
          <p:cNvSpPr>
            <a:spLocks noGrp="1"/>
          </p:cNvSpPr>
          <p:nvPr>
            <p:ph type="title"/>
          </p:nvPr>
        </p:nvSpPr>
        <p:spPr>
          <a:xfrm>
            <a:off x="1028697" y="261648"/>
            <a:ext cx="7533018" cy="658297"/>
          </a:xfrm>
        </p:spPr>
        <p:txBody>
          <a:bodyPr vert="horz" lIns="91440" tIns="45720" rIns="91440" bIns="45720" rtlCol="0" anchor="ctr">
            <a:normAutofit/>
          </a:bodyPr>
          <a:lstStyle/>
          <a:p>
            <a:r>
              <a:rPr lang="en-US" sz="1900" kern="1200" cap="all">
                <a:ln w="3175" cmpd="sng">
                  <a:noFill/>
                </a:ln>
                <a:solidFill>
                  <a:srgbClr val="FFFFFF"/>
                </a:solidFill>
                <a:effectLst/>
                <a:latin typeface="+mj-lt"/>
                <a:ea typeface="+mj-ea"/>
                <a:cs typeface="+mj-cs"/>
              </a:rPr>
              <a:t>An Overview of the South Bend Schools </a:t>
            </a:r>
            <a:br>
              <a:rPr lang="en-US" sz="1900" kern="1200" cap="all">
                <a:ln w="3175" cmpd="sng">
                  <a:noFill/>
                </a:ln>
                <a:solidFill>
                  <a:srgbClr val="FFFFFF"/>
                </a:solidFill>
                <a:effectLst/>
                <a:latin typeface="+mj-lt"/>
                <a:ea typeface="+mj-ea"/>
                <a:cs typeface="+mj-cs"/>
              </a:rPr>
            </a:br>
            <a:r>
              <a:rPr lang="en-US" sz="1900" kern="1200" cap="all">
                <a:ln w="3175" cmpd="sng">
                  <a:noFill/>
                </a:ln>
                <a:solidFill>
                  <a:srgbClr val="FFFFFF"/>
                </a:solidFill>
                <a:effectLst/>
                <a:latin typeface="+mj-lt"/>
                <a:ea typeface="+mj-ea"/>
                <a:cs typeface="+mj-cs"/>
              </a:rPr>
              <a:t>Federal Consent Decree</a:t>
            </a:r>
          </a:p>
        </p:txBody>
      </p:sp>
      <p:pic>
        <p:nvPicPr>
          <p:cNvPr id="55" name="Google Shape;55;p13"/>
          <p:cNvPicPr preferRelativeResize="0"/>
          <p:nvPr/>
        </p:nvPicPr>
        <p:blipFill>
          <a:blip r:embed="rId3">
            <a:alphaModFix/>
          </a:blip>
          <a:stretch>
            <a:fillRect/>
          </a:stretch>
        </p:blipFill>
        <p:spPr>
          <a:xfrm>
            <a:off x="2224275" y="1709681"/>
            <a:ext cx="1390354" cy="1390354"/>
          </a:xfrm>
          <a:prstGeom prst="rect">
            <a:avLst/>
          </a:prstGeom>
          <a:noFill/>
          <a:ln>
            <a:noFill/>
          </a:ln>
        </p:spPr>
      </p:pic>
      <p:sp>
        <p:nvSpPr>
          <p:cNvPr id="2" name="TextBox 1">
            <a:extLst>
              <a:ext uri="{FF2B5EF4-FFF2-40B4-BE49-F238E27FC236}">
                <a16:creationId xmlns:a16="http://schemas.microsoft.com/office/drawing/2014/main" id="{ED0D5FC0-9794-5ACB-F40F-0DEBBEFC7C62}"/>
              </a:ext>
            </a:extLst>
          </p:cNvPr>
          <p:cNvSpPr txBox="1"/>
          <p:nvPr/>
        </p:nvSpPr>
        <p:spPr>
          <a:xfrm>
            <a:off x="4326845" y="1507088"/>
            <a:ext cx="4265293" cy="29649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Cowardice asks the question, is it safe?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Expediency asks the question, is it polite?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Vanity asks the question, is it popular?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But conscience asks the question, is it right?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And there comes a time when one must take a position that is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Neither safe nor polite nor popular </a:t>
            </a:r>
            <a:endParaRPr lang="en-US" b="0" i="1" u="none" strike="noStrike" cap="none" dirty="0">
              <a:solidFill>
                <a:schemeClr val="tx1">
                  <a:lumMod val="75000"/>
                  <a:lumOff val="25000"/>
                </a:schemeClr>
              </a:solidFill>
              <a:latin typeface="Times New Roman"/>
              <a:ea typeface="Arial"/>
              <a:cs typeface="Arial"/>
            </a:endParaRPr>
          </a:p>
          <a:p>
            <a:pPr>
              <a:spcAft>
                <a:spcPts val="690"/>
              </a:spcAft>
            </a:pPr>
            <a:r>
              <a:rPr lang="en-US" b="0" i="1" u="none" strike="noStrike" cap="none" dirty="0">
                <a:solidFill>
                  <a:schemeClr val="tx1">
                    <a:lumMod val="75000"/>
                    <a:lumOff val="25000"/>
                  </a:schemeClr>
                </a:solidFill>
                <a:latin typeface="Times New Roman"/>
                <a:ea typeface="Arial"/>
                <a:cs typeface="Arial"/>
                <a:sym typeface="Arial"/>
              </a:rPr>
              <a:t>But one must take it, because it is right!</a:t>
            </a:r>
            <a:r>
              <a:rPr lang="en-US" b="0" i="0" u="none" strike="noStrike" cap="none" dirty="0">
                <a:solidFill>
                  <a:schemeClr val="tx1">
                    <a:lumMod val="75000"/>
                    <a:lumOff val="25000"/>
                  </a:schemeClr>
                </a:solidFill>
                <a:latin typeface="Times New Roman"/>
                <a:ea typeface="Arial"/>
                <a:cs typeface="Arial"/>
                <a:sym typeface="Arial"/>
              </a:rPr>
              <a:t> </a:t>
            </a:r>
            <a:endParaRPr lang="en-US" b="0" i="0" u="none" strike="noStrike" cap="none" dirty="0">
              <a:solidFill>
                <a:schemeClr val="tx1">
                  <a:lumMod val="75000"/>
                  <a:lumOff val="25000"/>
                </a:schemeClr>
              </a:solidFill>
              <a:latin typeface="Times New Roman"/>
              <a:ea typeface="Arial"/>
              <a:cs typeface="Arial"/>
            </a:endParaRPr>
          </a:p>
          <a:p>
            <a:pPr>
              <a:spcAft>
                <a:spcPts val="690"/>
              </a:spcAft>
            </a:pPr>
            <a:r>
              <a:rPr lang="en-US" b="0" i="0" u="none" strike="noStrike" cap="none" dirty="0">
                <a:solidFill>
                  <a:schemeClr val="tx1">
                    <a:lumMod val="75000"/>
                    <a:lumOff val="25000"/>
                  </a:schemeClr>
                </a:solidFill>
                <a:latin typeface="Times New Roman"/>
                <a:ea typeface="Arial"/>
                <a:cs typeface="Arial"/>
                <a:sym typeface="Arial"/>
              </a:rPr>
              <a:t>~ Dr. Martin Luther King, Jr. </a:t>
            </a:r>
            <a:endParaRPr lang="en-US" b="0" i="0" u="none" strike="noStrike" cap="none" dirty="0">
              <a:solidFill>
                <a:schemeClr val="tx1">
                  <a:lumMod val="75000"/>
                  <a:lumOff val="25000"/>
                </a:schemeClr>
              </a:solidFill>
              <a:latin typeface="Times New Roman"/>
              <a:ea typeface="Arial"/>
              <a:cs typeface="Arial"/>
            </a:endParaRPr>
          </a:p>
          <a:p>
            <a:pPr algn="l">
              <a:spcAft>
                <a:spcPts val="600"/>
              </a:spcAft>
            </a:pPr>
            <a:endParaRPr lang="en-US" dirty="0">
              <a:solidFill>
                <a:schemeClr val="tx1"/>
              </a:solidFill>
            </a:endParaRPr>
          </a:p>
        </p:txBody>
      </p:sp>
      <p:sp>
        <p:nvSpPr>
          <p:cNvPr id="7" name="TextBox 6">
            <a:extLst>
              <a:ext uri="{FF2B5EF4-FFF2-40B4-BE49-F238E27FC236}">
                <a16:creationId xmlns:a16="http://schemas.microsoft.com/office/drawing/2014/main" id="{F39C2B38-37E5-6918-69D2-70BF443BC38C}"/>
              </a:ext>
            </a:extLst>
          </p:cNvPr>
          <p:cNvSpPr txBox="1"/>
          <p:nvPr/>
        </p:nvSpPr>
        <p:spPr>
          <a:xfrm>
            <a:off x="2214341" y="4252723"/>
            <a:ext cx="62286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90"/>
              </a:spcAft>
            </a:pPr>
            <a:r>
              <a:rPr lang="en-US" sz="1200" b="0" i="0" u="none" strike="noStrike" cap="none" dirty="0">
                <a:solidFill>
                  <a:schemeClr val="tx1">
                    <a:lumMod val="75000"/>
                    <a:lumOff val="25000"/>
                  </a:schemeClr>
                </a:solidFill>
                <a:latin typeface="Times New Roman"/>
                <a:ea typeface="Arial"/>
                <a:cs typeface="Arial"/>
                <a:sym typeface="Arial"/>
              </a:rPr>
              <a:t>South Bend NAACP Branch</a:t>
            </a:r>
            <a:r>
              <a:rPr lang="en-US" sz="1200" dirty="0">
                <a:solidFill>
                  <a:schemeClr val="tx1">
                    <a:lumMod val="75000"/>
                    <a:lumOff val="25000"/>
                  </a:schemeClr>
                </a:solidFill>
                <a:latin typeface="Times New Roman"/>
              </a:rPr>
              <a:t>,  </a:t>
            </a:r>
            <a:r>
              <a:rPr lang="en-US" sz="1200" b="0" i="0" u="none" strike="noStrike" cap="none" dirty="0">
                <a:solidFill>
                  <a:schemeClr val="tx1">
                    <a:lumMod val="75000"/>
                    <a:lumOff val="25000"/>
                  </a:schemeClr>
                </a:solidFill>
                <a:latin typeface="Times New Roman"/>
                <a:ea typeface="Arial"/>
                <a:cs typeface="Arial"/>
                <a:sym typeface="Arial"/>
              </a:rPr>
              <a:t>Community Action for Education (CAFÉ), in partnership with the Community Forum for Economic Justice</a:t>
            </a:r>
            <a:endParaRPr lang="en-US" sz="1200" dirty="0">
              <a:solidFill>
                <a:schemeClr val="tx1">
                  <a:lumMod val="75000"/>
                  <a:lumOff val="25000"/>
                </a:schemeClr>
              </a:solidFill>
              <a:latin typeface="Times New Roman"/>
            </a:endParaRPr>
          </a:p>
        </p:txBody>
      </p:sp>
    </p:spTree>
  </p:cSld>
  <p:clrMapOvr>
    <a:masterClrMapping/>
  </p:clrMapOvr>
  <p:transition spd="slow" advClick="0" advTm="20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lang="en-US" sz="1100" dirty="0">
              <a:solidFill>
                <a:schemeClr val="tx1">
                  <a:lumMod val="75000"/>
                  <a:lumOff val="25000"/>
                </a:schemeClr>
              </a:solidFill>
              <a:latin typeface="Times New Roman"/>
            </a:endParaRPr>
          </a:p>
        </p:txBody>
      </p:sp>
      <p:pic>
        <p:nvPicPr>
          <p:cNvPr id="5" name="Google Shape;160;p26" descr="A black text on a white background&#10;&#10;Description automatically generated">
            <a:extLst>
              <a:ext uri="{FF2B5EF4-FFF2-40B4-BE49-F238E27FC236}">
                <a16:creationId xmlns:a16="http://schemas.microsoft.com/office/drawing/2014/main" id="{6EA2271F-99C9-9DEB-D6FF-F17A3F5BBCD5}"/>
              </a:ext>
            </a:extLst>
          </p:cNvPr>
          <p:cNvPicPr preferRelativeResize="0"/>
          <p:nvPr/>
        </p:nvPicPr>
        <p:blipFill>
          <a:blip r:embed="rId4">
            <a:alphaModFix/>
          </a:blip>
          <a:stretch>
            <a:fillRect/>
          </a:stretch>
        </p:blipFill>
        <p:spPr>
          <a:xfrm>
            <a:off x="687855" y="1324817"/>
            <a:ext cx="7883200" cy="1203925"/>
          </a:xfrm>
          <a:prstGeom prst="rect">
            <a:avLst/>
          </a:prstGeom>
          <a:noFill/>
          <a:ln>
            <a:noFill/>
          </a:ln>
          <a:effectLst>
            <a:outerShdw blurRad="57150" dist="19050" dir="5400000" algn="bl" rotWithShape="0">
              <a:srgbClr val="000000">
                <a:alpha val="50000"/>
              </a:srgbClr>
            </a:outerShdw>
          </a:effectLst>
        </p:spPr>
      </p:pic>
      <p:sp>
        <p:nvSpPr>
          <p:cNvPr id="11" name="Google Shape;162;p26">
            <a:extLst>
              <a:ext uri="{FF2B5EF4-FFF2-40B4-BE49-F238E27FC236}">
                <a16:creationId xmlns:a16="http://schemas.microsoft.com/office/drawing/2014/main" id="{74DB84A6-E327-E594-214F-6B517B0E0A56}"/>
              </a:ext>
            </a:extLst>
          </p:cNvPr>
          <p:cNvSpPr/>
          <p:nvPr/>
        </p:nvSpPr>
        <p:spPr>
          <a:xfrm>
            <a:off x="2722475" y="2039566"/>
            <a:ext cx="5085000" cy="489000"/>
          </a:xfrm>
          <a:prstGeom prst="ellipse">
            <a:avLst/>
          </a:prstGeom>
          <a:noFill/>
          <a:ln w="38100" cap="flat" cmpd="sng">
            <a:solidFill>
              <a:srgbClr val="CC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1DB4972D-D061-69C2-1586-7E1A5C3A6D01}"/>
              </a:ext>
            </a:extLst>
          </p:cNvPr>
          <p:cNvSpPr txBox="1"/>
          <p:nvPr/>
        </p:nvSpPr>
        <p:spPr>
          <a:xfrm>
            <a:off x="4848820" y="2464593"/>
            <a:ext cx="3357562" cy="1600438"/>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This lays the foundation for universal professional expectations. As of 2023, this part of the decree has never been fully and equitably implemented. The issue of a uniform Student Code of Conduct continues to be a challenge.</a:t>
            </a:r>
          </a:p>
          <a:p>
            <a:pPr algn="l"/>
            <a:endParaRPr lang="en-US" dirty="0"/>
          </a:p>
        </p:txBody>
      </p:sp>
    </p:spTree>
    <p:extLst>
      <p:ext uri="{BB962C8B-B14F-4D97-AF65-F5344CB8AC3E}">
        <p14:creationId xmlns:p14="http://schemas.microsoft.com/office/powerpoint/2010/main" val="289135846"/>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4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sz="1100" dirty="0">
              <a:solidFill>
                <a:schemeClr val="tx1">
                  <a:lumMod val="75000"/>
                  <a:lumOff val="25000"/>
                </a:schemeClr>
              </a:solidFill>
              <a:latin typeface="Times New Roman"/>
            </a:endParaRPr>
          </a:p>
        </p:txBody>
      </p:sp>
      <p:pic>
        <p:nvPicPr>
          <p:cNvPr id="3" name="Google Shape;169;p27" descr="A close-up of words&#10;&#10;Description automatically generated">
            <a:extLst>
              <a:ext uri="{FF2B5EF4-FFF2-40B4-BE49-F238E27FC236}">
                <a16:creationId xmlns:a16="http://schemas.microsoft.com/office/drawing/2014/main" id="{AC490352-8802-96DD-8B96-2FB9319CE4DC}"/>
              </a:ext>
            </a:extLst>
          </p:cNvPr>
          <p:cNvPicPr preferRelativeResize="0"/>
          <p:nvPr/>
        </p:nvPicPr>
        <p:blipFill>
          <a:blip r:embed="rId4">
            <a:alphaModFix/>
          </a:blip>
          <a:stretch>
            <a:fillRect/>
          </a:stretch>
        </p:blipFill>
        <p:spPr>
          <a:xfrm>
            <a:off x="768900" y="1541500"/>
            <a:ext cx="7681124" cy="80137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25098281"/>
      </p:ext>
    </p:extLst>
  </p:cSld>
  <p:clrMapOvr>
    <a:masterClrMapping/>
  </p:clrMapOvr>
  <p:transition spd="slow" advClick="0" advTm="20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sz="1100" dirty="0">
              <a:solidFill>
                <a:schemeClr val="tx1">
                  <a:lumMod val="75000"/>
                  <a:lumOff val="25000"/>
                </a:schemeClr>
              </a:solidFill>
              <a:latin typeface="Times New Roman"/>
            </a:endParaRPr>
          </a:p>
        </p:txBody>
      </p:sp>
      <p:pic>
        <p:nvPicPr>
          <p:cNvPr id="5" name="Google Shape;177;p28" descr="A white background with black text&#10;&#10;Description automatically generated">
            <a:extLst>
              <a:ext uri="{FF2B5EF4-FFF2-40B4-BE49-F238E27FC236}">
                <a16:creationId xmlns:a16="http://schemas.microsoft.com/office/drawing/2014/main" id="{691437D0-7CA2-9C68-47BA-3E51A460F442}"/>
              </a:ext>
            </a:extLst>
          </p:cNvPr>
          <p:cNvPicPr preferRelativeResize="0"/>
          <p:nvPr/>
        </p:nvPicPr>
        <p:blipFill>
          <a:blip r:embed="rId4">
            <a:alphaModFix/>
          </a:blip>
          <a:stretch>
            <a:fillRect/>
          </a:stretch>
        </p:blipFill>
        <p:spPr>
          <a:xfrm>
            <a:off x="756750" y="1487129"/>
            <a:ext cx="8030840" cy="1401625"/>
          </a:xfrm>
          <a:prstGeom prst="rect">
            <a:avLst/>
          </a:prstGeom>
          <a:noFill/>
          <a:ln>
            <a:noFill/>
          </a:ln>
          <a:effectLst>
            <a:outerShdw blurRad="57150" dist="19050" dir="5400000" algn="bl" rotWithShape="0">
              <a:srgbClr val="000000">
                <a:alpha val="50000"/>
              </a:srgbClr>
            </a:outerShdw>
          </a:effectLst>
        </p:spPr>
      </p:pic>
      <p:sp>
        <p:nvSpPr>
          <p:cNvPr id="6" name="TextBox 5">
            <a:extLst>
              <a:ext uri="{FF2B5EF4-FFF2-40B4-BE49-F238E27FC236}">
                <a16:creationId xmlns:a16="http://schemas.microsoft.com/office/drawing/2014/main" id="{34A3A639-F4DF-1D40-41E1-F030F97FD675}"/>
              </a:ext>
            </a:extLst>
          </p:cNvPr>
          <p:cNvSpPr txBox="1"/>
          <p:nvPr/>
        </p:nvSpPr>
        <p:spPr>
          <a:xfrm>
            <a:off x="5089920" y="781347"/>
            <a:ext cx="2768203" cy="73866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solidFill>
                <a:latin typeface="Times New Roman"/>
                <a:ea typeface="Arial"/>
                <a:cs typeface="Arial"/>
              </a:rPr>
              <a:t>The 1980 Consent Decree included a specific deadline to correct the student assignment problem.</a:t>
            </a:r>
            <a:endParaRPr lang="en-US" dirty="0">
              <a:solidFill>
                <a:schemeClr val="tx1"/>
              </a:solidFill>
              <a:latin typeface="Times New Roman"/>
            </a:endParaRPr>
          </a:p>
        </p:txBody>
      </p:sp>
    </p:spTree>
    <p:extLst>
      <p:ext uri="{BB962C8B-B14F-4D97-AF65-F5344CB8AC3E}">
        <p14:creationId xmlns:p14="http://schemas.microsoft.com/office/powerpoint/2010/main" val="1592887330"/>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sz="1100" dirty="0">
              <a:solidFill>
                <a:schemeClr val="tx1">
                  <a:lumMod val="75000"/>
                  <a:lumOff val="25000"/>
                </a:schemeClr>
              </a:solidFill>
              <a:latin typeface="Times New Roman"/>
            </a:endParaRPr>
          </a:p>
        </p:txBody>
      </p:sp>
      <p:pic>
        <p:nvPicPr>
          <p:cNvPr id="3" name="Google Shape;185;p29" descr="A paper with text on it&#10;&#10;Description automatically generated">
            <a:extLst>
              <a:ext uri="{FF2B5EF4-FFF2-40B4-BE49-F238E27FC236}">
                <a16:creationId xmlns:a16="http://schemas.microsoft.com/office/drawing/2014/main" id="{D0839D18-9528-CCDA-2A4E-F8201DD585C2}"/>
              </a:ext>
            </a:extLst>
          </p:cNvPr>
          <p:cNvPicPr preferRelativeResize="0"/>
          <p:nvPr/>
        </p:nvPicPr>
        <p:blipFill>
          <a:blip r:embed="rId4">
            <a:alphaModFix/>
          </a:blip>
          <a:stretch>
            <a:fillRect/>
          </a:stretch>
        </p:blipFill>
        <p:spPr>
          <a:xfrm>
            <a:off x="3028024" y="1259071"/>
            <a:ext cx="5358275" cy="2818497"/>
          </a:xfrm>
          <a:prstGeom prst="rect">
            <a:avLst/>
          </a:prstGeom>
          <a:noFill/>
          <a:ln>
            <a:noFill/>
          </a:ln>
          <a:effectLst>
            <a:outerShdw blurRad="57150" dist="19050" dir="5400000" algn="bl" rotWithShape="0">
              <a:srgbClr val="000000">
                <a:alpha val="50000"/>
              </a:srgbClr>
            </a:outerShdw>
          </a:effectLst>
        </p:spPr>
      </p:pic>
      <p:sp>
        <p:nvSpPr>
          <p:cNvPr id="8" name="TextBox 7">
            <a:extLst>
              <a:ext uri="{FF2B5EF4-FFF2-40B4-BE49-F238E27FC236}">
                <a16:creationId xmlns:a16="http://schemas.microsoft.com/office/drawing/2014/main" id="{24671B27-1A2E-7B52-51F5-3B11C7FC3F1F}"/>
              </a:ext>
            </a:extLst>
          </p:cNvPr>
          <p:cNvSpPr txBox="1"/>
          <p:nvPr/>
        </p:nvSpPr>
        <p:spPr>
          <a:xfrm>
            <a:off x="5005090" y="1910953"/>
            <a:ext cx="3205757" cy="138499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solidFill>
                <a:latin typeface="Times New Roman"/>
                <a:ea typeface="Arial"/>
                <a:cs typeface="Arial"/>
              </a:rPr>
              <a:t>It is difficult to ascertain if these reports were done and if they continue to this day. Even though Board members were named in the Consent Decree, the Administration does not always share the reports with them.</a:t>
            </a:r>
            <a:endParaRPr lang="en-US" dirty="0">
              <a:solidFill>
                <a:schemeClr val="tx1"/>
              </a:solidFill>
              <a:latin typeface="Times New Roman"/>
            </a:endParaRPr>
          </a:p>
        </p:txBody>
      </p:sp>
    </p:spTree>
    <p:extLst>
      <p:ext uri="{BB962C8B-B14F-4D97-AF65-F5344CB8AC3E}">
        <p14:creationId xmlns:p14="http://schemas.microsoft.com/office/powerpoint/2010/main" val="3235029107"/>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sz="1100" dirty="0">
              <a:solidFill>
                <a:schemeClr val="tx1">
                  <a:lumMod val="75000"/>
                  <a:lumOff val="25000"/>
                </a:schemeClr>
              </a:solidFill>
              <a:latin typeface="Times New Roman"/>
            </a:endParaRPr>
          </a:p>
        </p:txBody>
      </p:sp>
      <p:pic>
        <p:nvPicPr>
          <p:cNvPr id="5" name="Google Shape;192;p30" descr="A black and white text&#10;&#10;Description automatically generated">
            <a:extLst>
              <a:ext uri="{FF2B5EF4-FFF2-40B4-BE49-F238E27FC236}">
                <a16:creationId xmlns:a16="http://schemas.microsoft.com/office/drawing/2014/main" id="{1765D231-CDA3-0D6F-716C-21B5672C710D}"/>
              </a:ext>
            </a:extLst>
          </p:cNvPr>
          <p:cNvPicPr preferRelativeResize="0"/>
          <p:nvPr/>
        </p:nvPicPr>
        <p:blipFill>
          <a:blip r:embed="rId4">
            <a:alphaModFix/>
          </a:blip>
          <a:stretch>
            <a:fillRect/>
          </a:stretch>
        </p:blipFill>
        <p:spPr>
          <a:xfrm>
            <a:off x="670600" y="1579025"/>
            <a:ext cx="7844276" cy="1096525"/>
          </a:xfrm>
          <a:prstGeom prst="rect">
            <a:avLst/>
          </a:prstGeom>
          <a:noFill/>
          <a:ln>
            <a:noFill/>
          </a:ln>
          <a:effectLst>
            <a:outerShdw blurRad="57150" dist="19050" dir="5400000" algn="bl" rotWithShape="0">
              <a:srgbClr val="000000">
                <a:alpha val="50000"/>
              </a:srgbClr>
            </a:outerShdw>
          </a:effectLst>
        </p:spPr>
      </p:pic>
      <p:sp>
        <p:nvSpPr>
          <p:cNvPr id="9" name="Oval 8">
            <a:extLst>
              <a:ext uri="{FF2B5EF4-FFF2-40B4-BE49-F238E27FC236}">
                <a16:creationId xmlns:a16="http://schemas.microsoft.com/office/drawing/2014/main" id="{1F48FB26-C534-86D3-E0B2-238E0CDDE00A}"/>
              </a:ext>
            </a:extLst>
          </p:cNvPr>
          <p:cNvSpPr/>
          <p:nvPr/>
        </p:nvSpPr>
        <p:spPr>
          <a:xfrm>
            <a:off x="241102" y="1893093"/>
            <a:ext cx="8831460" cy="919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262843"/>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5622457" cy="1250676"/>
          </a:xfrm>
          <a:prstGeom prst="rect">
            <a:avLst/>
          </a:prstGeom>
        </p:spPr>
        <p:txBody>
          <a:bodyPr spcFirstLastPara="1" vert="horz" lIns="91440" tIns="45720" rIns="91440" bIns="45720" rtlCol="0" anchor="b" anchorCtr="0">
            <a:normAutofit/>
          </a:bodyPr>
          <a:lstStyle/>
          <a:p>
            <a:r>
              <a:rPr lang="en-US" sz="2100" dirty="0"/>
              <a:t>Choice As a Means for Integrating SBCSC</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3" name="Google Shape;201;p31">
            <a:extLst>
              <a:ext uri="{FF2B5EF4-FFF2-40B4-BE49-F238E27FC236}">
                <a16:creationId xmlns:a16="http://schemas.microsoft.com/office/drawing/2014/main" id="{EB359A61-E790-FD28-1D59-8CA5CF03B252}"/>
              </a:ext>
            </a:extLst>
          </p:cNvPr>
          <p:cNvSpPr txBox="1"/>
          <p:nvPr/>
        </p:nvSpPr>
        <p:spPr>
          <a:xfrm>
            <a:off x="974400" y="1278381"/>
            <a:ext cx="75555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tx1">
                    <a:lumMod val="75000"/>
                    <a:lumOff val="25000"/>
                  </a:schemeClr>
                </a:solidFill>
                <a:latin typeface="Times New Roman"/>
                <a:ea typeface="Tahoma"/>
                <a:cs typeface="Tahoma"/>
                <a:sym typeface="Tahoma"/>
              </a:rPr>
              <a:t>Like many other school districts across the United States, in 1998 the SBCSC Board became interested in the concept of “Choice”, especially as a way to increase voluntary integration and to avoid redistricting.</a:t>
            </a:r>
            <a:endParaRPr lang="en-US">
              <a:solidFill>
                <a:schemeClr val="tx1">
                  <a:lumMod val="75000"/>
                  <a:lumOff val="25000"/>
                </a:schemeClr>
              </a:solidFill>
              <a:latin typeface="Times New Roman"/>
              <a:ea typeface="Tahoma"/>
              <a:cs typeface="Tahoma"/>
            </a:endParaRPr>
          </a:p>
          <a:p>
            <a:pPr marL="0" lvl="0" indent="0" algn="l" rtl="0">
              <a:spcBef>
                <a:spcPts val="0"/>
              </a:spcBef>
              <a:spcAft>
                <a:spcPts val="0"/>
              </a:spcAft>
              <a:buNone/>
            </a:pPr>
            <a:endParaRPr dirty="0">
              <a:solidFill>
                <a:schemeClr val="tx1">
                  <a:lumMod val="75000"/>
                  <a:lumOff val="25000"/>
                </a:schemeClr>
              </a:solidFill>
              <a:latin typeface="Times New Roman"/>
              <a:ea typeface="Tahoma"/>
              <a:cs typeface="Tahoma"/>
            </a:endParaRPr>
          </a:p>
          <a:p>
            <a:r>
              <a:rPr lang="en" dirty="0">
                <a:solidFill>
                  <a:schemeClr val="tx1">
                    <a:lumMod val="75000"/>
                    <a:lumOff val="25000"/>
                  </a:schemeClr>
                </a:solidFill>
                <a:latin typeface="Times New Roman"/>
                <a:ea typeface="Tahoma"/>
                <a:cs typeface="Tahoma"/>
                <a:sym typeface="Tahoma"/>
              </a:rPr>
              <a:t>The SBCSC Superintendent at the time, Dr. Virginia Calvin, expressed grave concerns about the potential for adverse consequences which could result from the proposed Choice program. She detailed these in a thoughtful and well-researched memo. </a:t>
            </a:r>
            <a:endParaRPr lang="en" dirty="0">
              <a:solidFill>
                <a:schemeClr val="dk2"/>
              </a:solidFill>
              <a:latin typeface="Times New Roman"/>
              <a:ea typeface="Tahoma"/>
              <a:cs typeface="Tahoma"/>
            </a:endParaRPr>
          </a:p>
        </p:txBody>
      </p:sp>
      <p:pic>
        <p:nvPicPr>
          <p:cNvPr id="8" name="Picture 3" descr="A black and white rectangular sign&#10;&#10;Description automatically generated">
            <a:extLst>
              <a:ext uri="{FF2B5EF4-FFF2-40B4-BE49-F238E27FC236}">
                <a16:creationId xmlns:a16="http://schemas.microsoft.com/office/drawing/2014/main" id="{ECBB83AA-82BA-532A-98E7-30F8EA881BFF}"/>
              </a:ext>
            </a:extLst>
          </p:cNvPr>
          <p:cNvPicPr>
            <a:picLocks noChangeAspect="1"/>
          </p:cNvPicPr>
          <p:nvPr/>
        </p:nvPicPr>
        <p:blipFill>
          <a:blip r:embed="rId4"/>
          <a:stretch>
            <a:fillRect/>
          </a:stretch>
        </p:blipFill>
        <p:spPr>
          <a:xfrm>
            <a:off x="927668" y="3014858"/>
            <a:ext cx="7386636" cy="865789"/>
          </a:xfrm>
          <a:prstGeom prst="rect">
            <a:avLst/>
          </a:prstGeom>
        </p:spPr>
      </p:pic>
      <p:pic>
        <p:nvPicPr>
          <p:cNvPr id="11" name="Picture 4" descr="A close up of black text&#10;&#10;Description automatically generated">
            <a:extLst>
              <a:ext uri="{FF2B5EF4-FFF2-40B4-BE49-F238E27FC236}">
                <a16:creationId xmlns:a16="http://schemas.microsoft.com/office/drawing/2014/main" id="{E195CF7D-3C37-570B-8802-C2809B2D8629}"/>
              </a:ext>
            </a:extLst>
          </p:cNvPr>
          <p:cNvPicPr>
            <a:picLocks noChangeAspect="1"/>
          </p:cNvPicPr>
          <p:nvPr/>
        </p:nvPicPr>
        <p:blipFill>
          <a:blip r:embed="rId5"/>
          <a:stretch>
            <a:fillRect/>
          </a:stretch>
        </p:blipFill>
        <p:spPr>
          <a:xfrm>
            <a:off x="1057095" y="3031529"/>
            <a:ext cx="7650063" cy="926453"/>
          </a:xfrm>
          <a:prstGeom prst="rect">
            <a:avLst/>
          </a:prstGeom>
          <a:ln w="28575">
            <a:solidFill>
              <a:srgbClr val="C00000"/>
            </a:solidFill>
          </a:ln>
        </p:spPr>
      </p:pic>
      <p:sp>
        <p:nvSpPr>
          <p:cNvPr id="2" name="TextBox 1">
            <a:extLst>
              <a:ext uri="{FF2B5EF4-FFF2-40B4-BE49-F238E27FC236}">
                <a16:creationId xmlns:a16="http://schemas.microsoft.com/office/drawing/2014/main" id="{05396DDE-BF5C-F30E-4449-EF9EB0B4AB96}"/>
              </a:ext>
            </a:extLst>
          </p:cNvPr>
          <p:cNvSpPr txBox="1"/>
          <p:nvPr/>
        </p:nvSpPr>
        <p:spPr>
          <a:xfrm>
            <a:off x="1906361" y="4212771"/>
            <a:ext cx="6853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tx1">
                    <a:lumMod val="75000"/>
                    <a:lumOff val="25000"/>
                  </a:schemeClr>
                </a:solidFill>
                <a:latin typeface="Times New Roman"/>
              </a:rPr>
              <a:t>Memo on School Choice, Dr. Virginia B. Calvin, Superintendent to SBCSC Board of Trustees, </a:t>
            </a:r>
            <a:br>
              <a:rPr lang="en-US" sz="1200" dirty="0">
                <a:solidFill>
                  <a:schemeClr val="tx1">
                    <a:lumMod val="75000"/>
                    <a:lumOff val="25000"/>
                  </a:schemeClr>
                </a:solidFill>
                <a:latin typeface="Times New Roman"/>
              </a:rPr>
            </a:br>
            <a:r>
              <a:rPr lang="en-US" sz="1200" dirty="0">
                <a:solidFill>
                  <a:schemeClr val="tx1">
                    <a:lumMod val="75000"/>
                    <a:lumOff val="25000"/>
                  </a:schemeClr>
                </a:solidFill>
                <a:latin typeface="Times New Roman"/>
              </a:rPr>
              <a:t>July 17, 1998.</a:t>
            </a:r>
          </a:p>
        </p:txBody>
      </p:sp>
    </p:spTree>
    <p:extLst>
      <p:ext uri="{BB962C8B-B14F-4D97-AF65-F5344CB8AC3E}">
        <p14:creationId xmlns:p14="http://schemas.microsoft.com/office/powerpoint/2010/main" val="1343624427"/>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Plan Z Amendment</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3" name="Google Shape;201;p31">
            <a:extLst>
              <a:ext uri="{FF2B5EF4-FFF2-40B4-BE49-F238E27FC236}">
                <a16:creationId xmlns:a16="http://schemas.microsoft.com/office/drawing/2014/main" id="{EB359A61-E790-FD28-1D59-8CA5CF03B252}"/>
              </a:ext>
            </a:extLst>
          </p:cNvPr>
          <p:cNvSpPr txBox="1"/>
          <p:nvPr/>
        </p:nvSpPr>
        <p:spPr>
          <a:xfrm>
            <a:off x="974400" y="1278381"/>
            <a:ext cx="7555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dirty="0">
              <a:solidFill>
                <a:schemeClr val="dk2"/>
              </a:solidFill>
              <a:latin typeface="Times New Roman"/>
              <a:ea typeface="Tahoma"/>
              <a:cs typeface="Tahoma"/>
            </a:endParaRPr>
          </a:p>
        </p:txBody>
      </p:sp>
      <p:sp>
        <p:nvSpPr>
          <p:cNvPr id="5" name="Google Shape;209;p32">
            <a:extLst>
              <a:ext uri="{FF2B5EF4-FFF2-40B4-BE49-F238E27FC236}">
                <a16:creationId xmlns:a16="http://schemas.microsoft.com/office/drawing/2014/main" id="{86E6FA12-5B16-068D-3510-88CBE91697B3}"/>
              </a:ext>
            </a:extLst>
          </p:cNvPr>
          <p:cNvSpPr txBox="1"/>
          <p:nvPr/>
        </p:nvSpPr>
        <p:spPr>
          <a:xfrm>
            <a:off x="1128964" y="1378355"/>
            <a:ext cx="7363800" cy="2893069"/>
          </a:xfrm>
          <a:prstGeom prst="rect">
            <a:avLst/>
          </a:prstGeom>
          <a:noFill/>
          <a:ln>
            <a:noFill/>
          </a:ln>
        </p:spPr>
        <p:txBody>
          <a:bodyPr spcFirstLastPara="1" wrap="square" lIns="91425" tIns="91425" rIns="91425" bIns="91425" anchor="t" anchorCtr="0">
            <a:spAutoFit/>
          </a:bodyPr>
          <a:lstStyle/>
          <a:p>
            <a:r>
              <a:rPr lang="en" dirty="0">
                <a:solidFill>
                  <a:schemeClr val="tx1">
                    <a:lumMod val="75000"/>
                    <a:lumOff val="25000"/>
                  </a:schemeClr>
                </a:solidFill>
                <a:latin typeface="Times New Roman"/>
                <a:ea typeface="Tahoma"/>
                <a:cs typeface="Times New Roman"/>
              </a:rPr>
              <a:t>The plan advanced under Dr. Joan Raymond, the corporation's new superintendent.</a:t>
            </a:r>
          </a:p>
          <a:p>
            <a:endParaRPr lang="en" dirty="0">
              <a:solidFill>
                <a:schemeClr val="tx1">
                  <a:lumMod val="75000"/>
                  <a:lumOff val="25000"/>
                </a:schemeClr>
              </a:solidFill>
              <a:latin typeface="Times New Roman"/>
              <a:ea typeface="Tahoma"/>
              <a:cs typeface="Tahoma"/>
            </a:endParaRPr>
          </a:p>
          <a:p>
            <a:pPr marL="0" lvl="0" indent="0" algn="l">
              <a:spcBef>
                <a:spcPts val="0"/>
              </a:spcBef>
              <a:spcAft>
                <a:spcPts val="0"/>
              </a:spcAft>
              <a:buNone/>
            </a:pPr>
            <a:r>
              <a:rPr lang="en" dirty="0">
                <a:solidFill>
                  <a:schemeClr val="tx1">
                    <a:lumMod val="75000"/>
                    <a:lumOff val="25000"/>
                  </a:schemeClr>
                </a:solidFill>
                <a:latin typeface="Times New Roman"/>
                <a:ea typeface="Tahoma"/>
                <a:cs typeface="Tahoma"/>
                <a:sym typeface="Tahoma"/>
              </a:rPr>
              <a:t>In 2002, the Parties requested court approval of a stipulation to accommodate a massive reorganization program of SBCSC, known as Plan Z. This was in response to fiscal challenges, changes in demographics, as well as pressure to improve learning outcomes.</a:t>
            </a:r>
            <a:endParaRPr lang="en-US">
              <a:solidFill>
                <a:schemeClr val="tx1">
                  <a:lumMod val="75000"/>
                  <a:lumOff val="25000"/>
                </a:schemeClr>
              </a:solidFill>
              <a:latin typeface="Times New Roman"/>
              <a:ea typeface="Tahoma"/>
              <a:cs typeface="Tahoma"/>
            </a:endParaRPr>
          </a:p>
          <a:p>
            <a:pPr marL="0" lvl="0" indent="0" algn="l" rtl="0">
              <a:spcBef>
                <a:spcPts val="0"/>
              </a:spcBef>
              <a:spcAft>
                <a:spcPts val="0"/>
              </a:spcAft>
              <a:buNone/>
            </a:pPr>
            <a:endParaRPr dirty="0">
              <a:solidFill>
                <a:schemeClr val="tx1">
                  <a:lumMod val="75000"/>
                  <a:lumOff val="25000"/>
                </a:schemeClr>
              </a:solidFill>
              <a:latin typeface="Times New Roman"/>
              <a:ea typeface="Tahoma"/>
              <a:cs typeface="Tahoma"/>
            </a:endParaRPr>
          </a:p>
          <a:p>
            <a:pPr marL="0" lvl="0" indent="0" algn="l" rtl="0">
              <a:spcBef>
                <a:spcPts val="0"/>
              </a:spcBef>
              <a:spcAft>
                <a:spcPts val="0"/>
              </a:spcAft>
              <a:buNone/>
            </a:pPr>
            <a:r>
              <a:rPr lang="en" dirty="0">
                <a:solidFill>
                  <a:schemeClr val="tx1">
                    <a:lumMod val="75000"/>
                    <a:lumOff val="25000"/>
                  </a:schemeClr>
                </a:solidFill>
                <a:latin typeface="Times New Roman"/>
                <a:ea typeface="Tahoma"/>
                <a:cs typeface="Tahoma"/>
                <a:sym typeface="Tahoma"/>
              </a:rPr>
              <a:t>The Plan included the closing of LaSalle High School, grade level organizational changes, and the creation of new magnet programs. It was controversial and required several rounds of revisions before it was approved by the Court. Dr. Calvin’s memo was included as an Amicus brief to the Court.</a:t>
            </a:r>
            <a:endParaRPr dirty="0">
              <a:solidFill>
                <a:schemeClr val="tx1">
                  <a:lumMod val="75000"/>
                  <a:lumOff val="25000"/>
                </a:schemeClr>
              </a:solidFill>
              <a:latin typeface="Times New Roman"/>
              <a:ea typeface="Tahoma"/>
              <a:cs typeface="Tahoma"/>
              <a:sym typeface="Tahoma"/>
            </a:endParaRPr>
          </a:p>
          <a:p>
            <a:pPr marL="0" lvl="0" indent="0" algn="l" rtl="0">
              <a:spcBef>
                <a:spcPts val="0"/>
              </a:spcBef>
              <a:spcAft>
                <a:spcPts val="0"/>
              </a:spcAft>
              <a:buNone/>
            </a:pPr>
            <a:endParaRPr sz="1800">
              <a:solidFill>
                <a:schemeClr val="dk2"/>
              </a:solidFill>
              <a:latin typeface="Tahoma"/>
              <a:ea typeface="Tahoma"/>
              <a:cs typeface="Tahoma"/>
              <a:sym typeface="Tahoma"/>
            </a:endParaRPr>
          </a:p>
          <a:p>
            <a:pPr marL="0" lvl="0" indent="0" algn="l" rtl="0">
              <a:spcBef>
                <a:spcPts val="0"/>
              </a:spcBef>
              <a:spcAft>
                <a:spcPts val="0"/>
              </a:spcAft>
              <a:buNone/>
            </a:pPr>
            <a:endParaRPr sz="1800">
              <a:solidFill>
                <a:schemeClr val="dk2"/>
              </a:solidFill>
              <a:latin typeface="Tahoma"/>
              <a:ea typeface="Tahoma"/>
              <a:cs typeface="Tahoma"/>
              <a:sym typeface="Tahoma"/>
            </a:endParaRPr>
          </a:p>
        </p:txBody>
      </p:sp>
      <p:sp>
        <p:nvSpPr>
          <p:cNvPr id="6" name="TextBox 5">
            <a:extLst>
              <a:ext uri="{FF2B5EF4-FFF2-40B4-BE49-F238E27FC236}">
                <a16:creationId xmlns:a16="http://schemas.microsoft.com/office/drawing/2014/main" id="{0BDADC75-2A56-4244-C20E-4CD233E9CFBC}"/>
              </a:ext>
            </a:extLst>
          </p:cNvPr>
          <p:cNvSpPr txBox="1"/>
          <p:nvPr/>
        </p:nvSpPr>
        <p:spPr>
          <a:xfrm>
            <a:off x="4786312" y="1000125"/>
            <a:ext cx="3286125" cy="73866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solidFill>
                <a:latin typeface="Times New Roman"/>
                <a:ea typeface="Arial"/>
                <a:cs typeface="Arial"/>
              </a:rPr>
              <a:t>A coalition that included the NAACP and the LaSalle Group filed a lawsuit against the Corporation challenging Plan Z.</a:t>
            </a:r>
            <a:endParaRPr lang="en-US" dirty="0">
              <a:solidFill>
                <a:schemeClr val="tx1"/>
              </a:solidFill>
              <a:latin typeface="Times New Roman"/>
            </a:endParaRPr>
          </a:p>
        </p:txBody>
      </p:sp>
    </p:spTree>
    <p:extLst>
      <p:ext uri="{BB962C8B-B14F-4D97-AF65-F5344CB8AC3E}">
        <p14:creationId xmlns:p14="http://schemas.microsoft.com/office/powerpoint/2010/main" val="144946542"/>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Plan Z Amendment</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3" name="Google Shape;201;p31">
            <a:extLst>
              <a:ext uri="{FF2B5EF4-FFF2-40B4-BE49-F238E27FC236}">
                <a16:creationId xmlns:a16="http://schemas.microsoft.com/office/drawing/2014/main" id="{EB359A61-E790-FD28-1D59-8CA5CF03B252}"/>
              </a:ext>
            </a:extLst>
          </p:cNvPr>
          <p:cNvSpPr txBox="1"/>
          <p:nvPr/>
        </p:nvSpPr>
        <p:spPr>
          <a:xfrm>
            <a:off x="974400" y="1278381"/>
            <a:ext cx="7555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dirty="0">
              <a:solidFill>
                <a:schemeClr val="dk2"/>
              </a:solidFill>
              <a:latin typeface="Times New Roman"/>
              <a:ea typeface="Tahoma"/>
              <a:cs typeface="Tahoma"/>
            </a:endParaRPr>
          </a:p>
        </p:txBody>
      </p:sp>
      <p:sp>
        <p:nvSpPr>
          <p:cNvPr id="5" name="Google Shape;209;p32">
            <a:extLst>
              <a:ext uri="{FF2B5EF4-FFF2-40B4-BE49-F238E27FC236}">
                <a16:creationId xmlns:a16="http://schemas.microsoft.com/office/drawing/2014/main" id="{86E6FA12-5B16-068D-3510-88CBE91697B3}"/>
              </a:ext>
            </a:extLst>
          </p:cNvPr>
          <p:cNvSpPr txBox="1"/>
          <p:nvPr/>
        </p:nvSpPr>
        <p:spPr>
          <a:xfrm>
            <a:off x="1128964" y="1378355"/>
            <a:ext cx="7363800" cy="1169521"/>
          </a:xfrm>
          <a:prstGeom prst="rect">
            <a:avLst/>
          </a:prstGeom>
          <a:noFill/>
          <a:ln>
            <a:noFill/>
          </a:ln>
        </p:spPr>
        <p:txBody>
          <a:bodyPr spcFirstLastPara="1" wrap="square" lIns="91425" tIns="91425" rIns="91425" bIns="91425" anchor="t" anchorCtr="0">
            <a:spAutoFit/>
          </a:bodyPr>
          <a:lstStyle/>
          <a:p>
            <a:r>
              <a:rPr lang="en" dirty="0">
                <a:solidFill>
                  <a:schemeClr val="tx1">
                    <a:lumMod val="75000"/>
                    <a:lumOff val="25000"/>
                  </a:schemeClr>
                </a:solidFill>
                <a:latin typeface="Times New Roman"/>
                <a:ea typeface="Tahoma"/>
                <a:cs typeface="Tahoma"/>
                <a:sym typeface="Tahoma"/>
              </a:rPr>
              <a:t>Plan Z proposed assigning primary students closer to their homes. Voluntary measures of “controlled choice” were deemed acceptable for primary centers.</a:t>
            </a:r>
            <a:endParaRPr lang="en-US" dirty="0">
              <a:solidFill>
                <a:schemeClr val="tx1">
                  <a:lumMod val="75000"/>
                  <a:lumOff val="25000"/>
                </a:schemeClr>
              </a:solidFill>
              <a:latin typeface="Times New Roman"/>
            </a:endParaRPr>
          </a:p>
          <a:p>
            <a:pPr marL="0" lvl="0" indent="0" algn="l" rtl="0">
              <a:spcBef>
                <a:spcPts val="0"/>
              </a:spcBef>
              <a:spcAft>
                <a:spcPts val="0"/>
              </a:spcAft>
              <a:buNone/>
            </a:pPr>
            <a:endParaRPr sz="1800">
              <a:solidFill>
                <a:schemeClr val="dk2"/>
              </a:solidFill>
              <a:latin typeface="Tahoma"/>
              <a:ea typeface="Tahoma"/>
              <a:cs typeface="Tahoma"/>
              <a:sym typeface="Tahoma"/>
            </a:endParaRPr>
          </a:p>
          <a:p>
            <a:pPr marL="0" lvl="0" indent="0" algn="l" rtl="0">
              <a:spcBef>
                <a:spcPts val="0"/>
              </a:spcBef>
              <a:spcAft>
                <a:spcPts val="0"/>
              </a:spcAft>
              <a:buNone/>
            </a:pPr>
            <a:endParaRPr sz="1800">
              <a:solidFill>
                <a:schemeClr val="dk2"/>
              </a:solidFill>
              <a:latin typeface="Tahoma"/>
              <a:ea typeface="Tahoma"/>
              <a:cs typeface="Tahoma"/>
              <a:sym typeface="Tahoma"/>
            </a:endParaRPr>
          </a:p>
        </p:txBody>
      </p:sp>
      <p:pic>
        <p:nvPicPr>
          <p:cNvPr id="7" name="Google Shape;218;p33" descr="A black and white paper with black text&#10;&#10;Description automatically generated">
            <a:extLst>
              <a:ext uri="{FF2B5EF4-FFF2-40B4-BE49-F238E27FC236}">
                <a16:creationId xmlns:a16="http://schemas.microsoft.com/office/drawing/2014/main" id="{56D9EF90-8839-2AEB-46DC-D4942983A6D9}"/>
              </a:ext>
            </a:extLst>
          </p:cNvPr>
          <p:cNvPicPr preferRelativeResize="0"/>
          <p:nvPr/>
        </p:nvPicPr>
        <p:blipFill>
          <a:blip r:embed="rId4">
            <a:alphaModFix/>
          </a:blip>
          <a:stretch>
            <a:fillRect/>
          </a:stretch>
        </p:blipFill>
        <p:spPr>
          <a:xfrm>
            <a:off x="1898386" y="2037401"/>
            <a:ext cx="6073332" cy="1774397"/>
          </a:xfrm>
          <a:prstGeom prst="rect">
            <a:avLst/>
          </a:prstGeom>
          <a:noFill/>
          <a:ln>
            <a:noFill/>
          </a:ln>
          <a:effectLst>
            <a:outerShdw blurRad="57150" dist="19050" dir="5400000" algn="bl" rotWithShape="0">
              <a:srgbClr val="000000">
                <a:alpha val="50000"/>
              </a:srgbClr>
            </a:outerShdw>
          </a:effectLst>
        </p:spPr>
      </p:pic>
      <p:sp>
        <p:nvSpPr>
          <p:cNvPr id="9" name="TextBox 8">
            <a:extLst>
              <a:ext uri="{FF2B5EF4-FFF2-40B4-BE49-F238E27FC236}">
                <a16:creationId xmlns:a16="http://schemas.microsoft.com/office/drawing/2014/main" id="{52D8E983-3DFD-5203-72D5-330054AD506C}"/>
              </a:ext>
            </a:extLst>
          </p:cNvPr>
          <p:cNvSpPr txBox="1"/>
          <p:nvPr/>
        </p:nvSpPr>
        <p:spPr>
          <a:xfrm>
            <a:off x="1966942" y="4004468"/>
            <a:ext cx="6645349" cy="461665"/>
          </a:xfrm>
          <a:prstGeom prst="rect">
            <a:avLst/>
          </a:prstGeom>
          <a:noFill/>
        </p:spPr>
        <p:txBody>
          <a:bodyPr wrap="square" lIns="91440" tIns="45720" rIns="91440" bIns="45720" rtlCol="0" anchor="t">
            <a:spAutoFit/>
          </a:bodyPr>
          <a:lstStyle/>
          <a:p>
            <a:r>
              <a:rPr lang="en-US" sz="1200" dirty="0">
                <a:solidFill>
                  <a:schemeClr val="tx1">
                    <a:lumMod val="75000"/>
                    <a:lumOff val="25000"/>
                  </a:schemeClr>
                </a:solidFill>
                <a:latin typeface="Times New Roman"/>
              </a:rPr>
              <a:t>From UNITED STATES OF AMERICA, Plaintiff v SOUTH BEND COMMUNITY SCHOOL CORPORATION, Defendant,  Cause No. S80 – 0035, 2002 Stipulation to Approve Plan Z</a:t>
            </a:r>
            <a:endParaRPr lang="en-US">
              <a:solidFill>
                <a:schemeClr val="tx1">
                  <a:lumMod val="75000"/>
                  <a:lumOff val="25000"/>
                </a:schemeClr>
              </a:solidFill>
            </a:endParaRPr>
          </a:p>
        </p:txBody>
      </p:sp>
    </p:spTree>
    <p:extLst>
      <p:ext uri="{BB962C8B-B14F-4D97-AF65-F5344CB8AC3E}">
        <p14:creationId xmlns:p14="http://schemas.microsoft.com/office/powerpoint/2010/main" val="1061851608"/>
      </p:ext>
    </p:extLst>
  </p:cSld>
  <p:clrMapOvr>
    <a:masterClrMapping/>
  </p:clrMapOvr>
  <p:transition spd="slow" advClick="0" advTm="20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Plan Z Amendment</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3" name="Google Shape;201;p31">
            <a:extLst>
              <a:ext uri="{FF2B5EF4-FFF2-40B4-BE49-F238E27FC236}">
                <a16:creationId xmlns:a16="http://schemas.microsoft.com/office/drawing/2014/main" id="{EB359A61-E790-FD28-1D59-8CA5CF03B252}"/>
              </a:ext>
            </a:extLst>
          </p:cNvPr>
          <p:cNvSpPr txBox="1"/>
          <p:nvPr/>
        </p:nvSpPr>
        <p:spPr>
          <a:xfrm>
            <a:off x="974400" y="1278381"/>
            <a:ext cx="7555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dirty="0">
              <a:solidFill>
                <a:schemeClr val="dk2"/>
              </a:solidFill>
              <a:latin typeface="Times New Roman"/>
              <a:ea typeface="Tahoma"/>
              <a:cs typeface="Tahoma"/>
            </a:endParaRPr>
          </a:p>
        </p:txBody>
      </p:sp>
      <p:sp>
        <p:nvSpPr>
          <p:cNvPr id="9" name="TextBox 8">
            <a:extLst>
              <a:ext uri="{FF2B5EF4-FFF2-40B4-BE49-F238E27FC236}">
                <a16:creationId xmlns:a16="http://schemas.microsoft.com/office/drawing/2014/main" id="{52D8E983-3DFD-5203-72D5-330054AD506C}"/>
              </a:ext>
            </a:extLst>
          </p:cNvPr>
          <p:cNvSpPr txBox="1"/>
          <p:nvPr/>
        </p:nvSpPr>
        <p:spPr>
          <a:xfrm>
            <a:off x="1966942" y="4004468"/>
            <a:ext cx="6645349" cy="461665"/>
          </a:xfrm>
          <a:prstGeom prst="rect">
            <a:avLst/>
          </a:prstGeom>
          <a:noFill/>
        </p:spPr>
        <p:txBody>
          <a:bodyPr wrap="square" lIns="91440" tIns="45720" rIns="91440" bIns="45720" rtlCol="0" anchor="t">
            <a:spAutoFit/>
          </a:bodyPr>
          <a:lstStyle/>
          <a:p>
            <a:r>
              <a:rPr lang="en-US" sz="1200" dirty="0">
                <a:solidFill>
                  <a:schemeClr val="tx1">
                    <a:lumMod val="75000"/>
                    <a:lumOff val="25000"/>
                  </a:schemeClr>
                </a:solidFill>
                <a:latin typeface="Times New Roman"/>
              </a:rPr>
              <a:t>From UNITED STATES OF AMERICA, Plaintiff v SOUTH BEND COMMUNITY SCHOOL CORPORATION, Defendant,  Cause No. S80 – 0035, 2002 Stipulation to Approve Plan Z</a:t>
            </a:r>
            <a:endParaRPr lang="en-US">
              <a:solidFill>
                <a:schemeClr val="tx1">
                  <a:lumMod val="75000"/>
                  <a:lumOff val="25000"/>
                </a:schemeClr>
              </a:solidFill>
            </a:endParaRPr>
          </a:p>
        </p:txBody>
      </p:sp>
      <p:pic>
        <p:nvPicPr>
          <p:cNvPr id="6" name="Google Shape;226;p34" descr="A close-up of a paper&#10;&#10;Description automatically generated">
            <a:extLst>
              <a:ext uri="{FF2B5EF4-FFF2-40B4-BE49-F238E27FC236}">
                <a16:creationId xmlns:a16="http://schemas.microsoft.com/office/drawing/2014/main" id="{FCDE20D2-0F2E-1168-6E1D-8B71EBC0E6D6}"/>
              </a:ext>
            </a:extLst>
          </p:cNvPr>
          <p:cNvPicPr preferRelativeResize="0"/>
          <p:nvPr/>
        </p:nvPicPr>
        <p:blipFill>
          <a:blip r:embed="rId4">
            <a:alphaModFix/>
          </a:blip>
          <a:stretch>
            <a:fillRect/>
          </a:stretch>
        </p:blipFill>
        <p:spPr>
          <a:xfrm>
            <a:off x="1290275" y="1363454"/>
            <a:ext cx="7119398" cy="2292954"/>
          </a:xfrm>
          <a:prstGeom prst="rect">
            <a:avLst/>
          </a:prstGeom>
          <a:noFill/>
          <a:ln>
            <a:noFill/>
          </a:ln>
          <a:effectLst>
            <a:outerShdw blurRad="57150" dist="19050" dir="5400000" algn="bl" rotWithShape="0">
              <a:srgbClr val="000000">
                <a:alpha val="50000"/>
              </a:srgbClr>
            </a:outerShdw>
          </a:effectLst>
        </p:spPr>
      </p:pic>
      <p:sp>
        <p:nvSpPr>
          <p:cNvPr id="10" name="Rectangle 9">
            <a:extLst>
              <a:ext uri="{FF2B5EF4-FFF2-40B4-BE49-F238E27FC236}">
                <a16:creationId xmlns:a16="http://schemas.microsoft.com/office/drawing/2014/main" id="{8959BE50-A86D-4C9C-734D-41BF9F9EFABA}"/>
              </a:ext>
            </a:extLst>
          </p:cNvPr>
          <p:cNvSpPr/>
          <p:nvPr/>
        </p:nvSpPr>
        <p:spPr>
          <a:xfrm>
            <a:off x="1375171" y="1473398"/>
            <a:ext cx="6974085" cy="1643062"/>
          </a:xfrm>
          <a:prstGeom prst="rect">
            <a:avLst/>
          </a:prstGeom>
          <a:solidFill>
            <a:srgbClr val="FFFF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C2D6B8-F565-4859-FFC3-98524FA8BC2E}"/>
              </a:ext>
            </a:extLst>
          </p:cNvPr>
          <p:cNvSpPr txBox="1"/>
          <p:nvPr/>
        </p:nvSpPr>
        <p:spPr>
          <a:xfrm>
            <a:off x="4911328" y="767953"/>
            <a:ext cx="2743200" cy="95410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solidFill>
                <a:latin typeface="Times New Roman"/>
                <a:ea typeface="Arial"/>
                <a:cs typeface="Arial"/>
              </a:rPr>
              <a:t>Plan Z also created LaSalle Intermediate Academy, Kennedy Academy, and other Magnet Programs</a:t>
            </a:r>
            <a:r>
              <a:rPr lang="en-US" dirty="0">
                <a:solidFill>
                  <a:schemeClr val="tx1"/>
                </a:solidFill>
                <a:latin typeface="Times New Roman"/>
              </a:rPr>
              <a:t>.</a:t>
            </a:r>
            <a:endParaRPr lang="en-US" dirty="0">
              <a:solidFill>
                <a:schemeClr val="tx1"/>
              </a:solidFill>
            </a:endParaRPr>
          </a:p>
        </p:txBody>
      </p:sp>
    </p:spTree>
    <p:extLst>
      <p:ext uri="{BB962C8B-B14F-4D97-AF65-F5344CB8AC3E}">
        <p14:creationId xmlns:p14="http://schemas.microsoft.com/office/powerpoint/2010/main" val="3271228744"/>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4" fill="hold" grpId="0" nodeType="afterEffect">
                                  <p:stCondLst>
                                    <p:cond delay="6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The Consequences of Plan Z</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3" name="Google Shape;201;p31">
            <a:extLst>
              <a:ext uri="{FF2B5EF4-FFF2-40B4-BE49-F238E27FC236}">
                <a16:creationId xmlns:a16="http://schemas.microsoft.com/office/drawing/2014/main" id="{EB359A61-E790-FD28-1D59-8CA5CF03B252}"/>
              </a:ext>
            </a:extLst>
          </p:cNvPr>
          <p:cNvSpPr txBox="1"/>
          <p:nvPr/>
        </p:nvSpPr>
        <p:spPr>
          <a:xfrm>
            <a:off x="974400" y="1278381"/>
            <a:ext cx="75555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tx1">
                    <a:lumMod val="75000"/>
                    <a:lumOff val="25000"/>
                  </a:schemeClr>
                </a:solidFill>
                <a:latin typeface="Times New Roman"/>
              </a:rPr>
              <a:t>Plan Z failed to ensure compliance with the Consent Decree and learning outcomes did not improve. Closing LaSalle High School shifted the problem of having one high school where Blacks were disproportionately concentrated to Washington HS. The percentage of white children attending SBCSC schools declined rapidly. The number of primary centers out of compliance was the same at the end as at the beginning of the fifteen-year period, but fewer schools failed because the percentage of Black students was too high while the number of primary centers with too few Black students rose. </a:t>
            </a:r>
            <a:endParaRPr lang="en">
              <a:solidFill>
                <a:schemeClr val="tx1">
                  <a:lumMod val="75000"/>
                  <a:lumOff val="25000"/>
                </a:schemeClr>
              </a:solidFill>
              <a:latin typeface="Times New Roman"/>
              <a:ea typeface="Tahoma"/>
              <a:cs typeface="Tahoma"/>
            </a:endParaRPr>
          </a:p>
        </p:txBody>
      </p:sp>
      <p:sp>
        <p:nvSpPr>
          <p:cNvPr id="5" name="Google Shape;234;p35">
            <a:extLst>
              <a:ext uri="{FF2B5EF4-FFF2-40B4-BE49-F238E27FC236}">
                <a16:creationId xmlns:a16="http://schemas.microsoft.com/office/drawing/2014/main" id="{1921F23F-E8DB-0D87-05E0-2A915C926248}"/>
              </a:ext>
            </a:extLst>
          </p:cNvPr>
          <p:cNvSpPr txBox="1"/>
          <p:nvPr/>
        </p:nvSpPr>
        <p:spPr>
          <a:xfrm>
            <a:off x="1941395" y="3740690"/>
            <a:ext cx="698214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tx1">
                    <a:lumMod val="75000"/>
                    <a:lumOff val="25000"/>
                  </a:schemeClr>
                </a:solidFill>
                <a:latin typeface="Times New Roman"/>
              </a:rPr>
              <a:t>Warlick, J., Have South Bend Schools Become More Segregated? Racial Trends in the SBCSC Since School Year 1996-97. Unpublished. 10/28/2011</a:t>
            </a:r>
            <a:endParaRPr lang="en-US" sz="1200">
              <a:solidFill>
                <a:schemeClr val="tx1">
                  <a:lumMod val="75000"/>
                  <a:lumOff val="25000"/>
                </a:schemeClr>
              </a:solidFill>
              <a:latin typeface="Times New Roman"/>
            </a:endParaRPr>
          </a:p>
        </p:txBody>
      </p:sp>
    </p:spTree>
    <p:extLst>
      <p:ext uri="{BB962C8B-B14F-4D97-AF65-F5344CB8AC3E}">
        <p14:creationId xmlns:p14="http://schemas.microsoft.com/office/powerpoint/2010/main" val="1672060529"/>
      </p:ext>
    </p:extLst>
  </p:cSld>
  <p:clrMapOvr>
    <a:masterClrMapping/>
  </p:clrMapOvr>
  <p:transition spd="slow" advClick="0" advTm="20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4197375" y="367131"/>
            <a:ext cx="4316172" cy="1250676"/>
          </a:xfrm>
          <a:prstGeom prst="rect">
            <a:avLst/>
          </a:prstGeom>
        </p:spPr>
        <p:txBody>
          <a:bodyPr spcFirstLastPara="1" vert="horz" lIns="91440" tIns="45720" rIns="91440" bIns="45720" rtlCol="0" anchor="b" anchorCtr="0">
            <a:normAutofit/>
          </a:bodyPr>
          <a:lstStyle/>
          <a:p>
            <a:pPr marL="0" lvl="0" indent="0">
              <a:spcAft>
                <a:spcPts val="0"/>
              </a:spcAft>
            </a:pPr>
            <a:r>
              <a:rPr lang="en-US" sz="2100" kern="1200" dirty="0">
                <a:latin typeface="+mj-lt"/>
                <a:ea typeface="+mj-ea"/>
                <a:cs typeface="+mj-cs"/>
              </a:rPr>
              <a:t>The South Bend Community Schools Corporation</a:t>
            </a:r>
            <a:br>
              <a:rPr lang="en-US" sz="2100" kern="1200" dirty="0"/>
            </a:br>
            <a:r>
              <a:rPr lang="en-US" sz="2100" kern="1200" dirty="0">
                <a:latin typeface="+mj-lt"/>
                <a:ea typeface="+mj-ea"/>
                <a:cs typeface="+mj-cs"/>
              </a:rPr>
              <a:t>Federal Consent Decree</a:t>
            </a:r>
            <a:br>
              <a:rPr lang="en-US" sz="2100" kern="1200" dirty="0"/>
            </a:br>
            <a:endParaRPr lang="en-US" sz="2100" kern="1200">
              <a:solidFill>
                <a:schemeClr val="tx1"/>
              </a:solidFill>
              <a:latin typeface="+mj-lt"/>
              <a:ea typeface="+mj-ea"/>
              <a:cs typeface="+mj-cs"/>
            </a:endParaRPr>
          </a:p>
        </p:txBody>
      </p:sp>
      <p:pic>
        <p:nvPicPr>
          <p:cNvPr id="63" name="Google Shape;63;p14"/>
          <p:cNvPicPr preferRelativeResize="0"/>
          <p:nvPr/>
        </p:nvPicPr>
        <p:blipFill>
          <a:blip r:embed="rId3"/>
          <a:stretch>
            <a:fillRect/>
          </a:stretch>
        </p:blipFill>
        <p:spPr>
          <a:xfrm>
            <a:off x="801097" y="956302"/>
            <a:ext cx="2907124" cy="2907124"/>
          </a:xfrm>
          <a:prstGeom prst="rect">
            <a:avLst/>
          </a:prstGeom>
          <a:noFill/>
        </p:spPr>
      </p:pic>
      <p:sp>
        <p:nvSpPr>
          <p:cNvPr id="2" name="TextBox 1">
            <a:extLst>
              <a:ext uri="{FF2B5EF4-FFF2-40B4-BE49-F238E27FC236}">
                <a16:creationId xmlns:a16="http://schemas.microsoft.com/office/drawing/2014/main" id="{CBD2ACCC-BE5B-A858-DF8D-69415471799F}"/>
              </a:ext>
            </a:extLst>
          </p:cNvPr>
          <p:cNvSpPr txBox="1"/>
          <p:nvPr/>
        </p:nvSpPr>
        <p:spPr>
          <a:xfrm>
            <a:off x="4197376" y="1804420"/>
            <a:ext cx="4316172" cy="239809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kern="1200" dirty="0">
                <a:solidFill>
                  <a:schemeClr val="tx1">
                    <a:lumMod val="75000"/>
                    <a:lumOff val="25000"/>
                  </a:schemeClr>
                </a:solidFill>
                <a:latin typeface="Times New Roman"/>
                <a:ea typeface="+mn-ea"/>
                <a:cs typeface="Times New Roman"/>
              </a:rPr>
              <a:t>What it is – A binding agreement between the Federal Court and SBCSC.</a:t>
            </a:r>
            <a:endParaRPr lang="en-US" kern="1200">
              <a:solidFill>
                <a:schemeClr val="tx1">
                  <a:lumMod val="75000"/>
                  <a:lumOff val="25000"/>
                </a:schemeClr>
              </a:solidFill>
              <a:latin typeface="Times New Roman"/>
              <a:ea typeface="Calibri"/>
              <a:cs typeface="Times New Roman"/>
            </a:endParaRPr>
          </a:p>
          <a:p>
            <a:pPr marL="285750" indent="-228600">
              <a:lnSpc>
                <a:spcPct val="90000"/>
              </a:lnSpc>
              <a:spcAft>
                <a:spcPts val="600"/>
              </a:spcAft>
              <a:buFont typeface="Arial" panose="020B0604020202020204" pitchFamily="34" charset="0"/>
              <a:buChar char="•"/>
            </a:pPr>
            <a:r>
              <a:rPr lang="en-US" kern="1200" dirty="0">
                <a:solidFill>
                  <a:schemeClr val="tx1">
                    <a:lumMod val="75000"/>
                    <a:lumOff val="25000"/>
                  </a:schemeClr>
                </a:solidFill>
                <a:latin typeface="Times New Roman"/>
                <a:ea typeface="+mn-ea"/>
                <a:cs typeface="Times New Roman"/>
              </a:rPr>
              <a:t>What it does – Eradicate patterns of racial discrimination to ensure equal opportunities for every child.</a:t>
            </a:r>
            <a:endParaRPr lang="en-US" kern="1200">
              <a:solidFill>
                <a:schemeClr val="tx1">
                  <a:lumMod val="75000"/>
                  <a:lumOff val="25000"/>
                </a:schemeClr>
              </a:solidFill>
              <a:latin typeface="Times New Roman"/>
              <a:ea typeface="Calibri"/>
              <a:cs typeface="Times New Roman"/>
            </a:endParaRPr>
          </a:p>
          <a:p>
            <a:pPr marL="285750" indent="-228600">
              <a:lnSpc>
                <a:spcPct val="90000"/>
              </a:lnSpc>
              <a:spcAft>
                <a:spcPts val="600"/>
              </a:spcAft>
              <a:buFont typeface="Arial" panose="020B0604020202020204" pitchFamily="34" charset="0"/>
              <a:buChar char="•"/>
            </a:pPr>
            <a:r>
              <a:rPr lang="en-US" kern="1200" dirty="0">
                <a:solidFill>
                  <a:schemeClr val="tx1">
                    <a:lumMod val="75000"/>
                    <a:lumOff val="25000"/>
                  </a:schemeClr>
                </a:solidFill>
                <a:latin typeface="Times New Roman"/>
                <a:ea typeface="+mn-ea"/>
                <a:cs typeface="Times New Roman"/>
              </a:rPr>
              <a:t>Why we still need it – To ensure equal access to educational resources and fairness in treatment for every student.</a:t>
            </a:r>
            <a:endParaRPr lang="en-US" kern="1200" dirty="0">
              <a:solidFill>
                <a:schemeClr val="tx1">
                  <a:lumMod val="75000"/>
                  <a:lumOff val="25000"/>
                </a:schemeClr>
              </a:solidFill>
              <a:latin typeface="Times New Roman"/>
              <a:ea typeface="Calibri"/>
              <a:cs typeface="Times New Roman"/>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20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The Consequences of Plan Z</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Google Shape;234;p35">
            <a:extLst>
              <a:ext uri="{FF2B5EF4-FFF2-40B4-BE49-F238E27FC236}">
                <a16:creationId xmlns:a16="http://schemas.microsoft.com/office/drawing/2014/main" id="{1921F23F-E8DB-0D87-05E0-2A915C926248}"/>
              </a:ext>
            </a:extLst>
          </p:cNvPr>
          <p:cNvSpPr txBox="1"/>
          <p:nvPr/>
        </p:nvSpPr>
        <p:spPr>
          <a:xfrm>
            <a:off x="1941395" y="3740690"/>
            <a:ext cx="698214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tx1">
                    <a:lumMod val="75000"/>
                    <a:lumOff val="25000"/>
                  </a:schemeClr>
                </a:solidFill>
                <a:latin typeface="Times New Roman"/>
              </a:rPr>
              <a:t>Warlick, J., Have South Bend Schools Become More Segregated? Racial Trends in the SBCSC Since School Year 1996-97. Unpublished. 10/28/2011</a:t>
            </a:r>
            <a:endParaRPr lang="en-US" sz="1200">
              <a:solidFill>
                <a:schemeClr val="tx1">
                  <a:lumMod val="75000"/>
                  <a:lumOff val="25000"/>
                </a:schemeClr>
              </a:solidFill>
              <a:latin typeface="Times New Roman"/>
            </a:endParaRPr>
          </a:p>
        </p:txBody>
      </p:sp>
      <p:sp>
        <p:nvSpPr>
          <p:cNvPr id="2" name="Google Shape;241;p36">
            <a:extLst>
              <a:ext uri="{FF2B5EF4-FFF2-40B4-BE49-F238E27FC236}">
                <a16:creationId xmlns:a16="http://schemas.microsoft.com/office/drawing/2014/main" id="{49248C9E-0516-D1CE-7B25-02B35F35E6A7}"/>
              </a:ext>
            </a:extLst>
          </p:cNvPr>
          <p:cNvSpPr txBox="1"/>
          <p:nvPr/>
        </p:nvSpPr>
        <p:spPr>
          <a:xfrm>
            <a:off x="1248377" y="1445250"/>
            <a:ext cx="7510771" cy="280227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dirty="0">
                <a:solidFill>
                  <a:schemeClr val="tx1">
                    <a:lumMod val="75000"/>
                    <a:lumOff val="25000"/>
                  </a:schemeClr>
                </a:solidFill>
                <a:latin typeface="Times New Roman"/>
              </a:rPr>
              <a:t>Jennifer Warlick, then Associate Professor of Economics at the University of Notre Dame, analyzed enrollment data for the South Bend Community School Corporation to identify trends in the concentrations of African-American students over the fifteen year period beginning defined by the 1996-97 and 2010-11 school years. The results of this analysis were used to answer the question, “Have South Bend’s Public Schools Become More Segregated?” </a:t>
            </a:r>
            <a:endParaRPr>
              <a:solidFill>
                <a:schemeClr val="tx1">
                  <a:lumMod val="75000"/>
                  <a:lumOff val="25000"/>
                </a:schemeClr>
              </a:solidFill>
              <a:latin typeface="Times New Roman"/>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endParaRPr/>
          </a:p>
        </p:txBody>
      </p:sp>
    </p:spTree>
    <p:extLst>
      <p:ext uri="{BB962C8B-B14F-4D97-AF65-F5344CB8AC3E}">
        <p14:creationId xmlns:p14="http://schemas.microsoft.com/office/powerpoint/2010/main" val="2990693672"/>
      </p:ext>
    </p:extLst>
  </p:cSld>
  <p:clrMapOvr>
    <a:masterClrMapping/>
  </p:clrMapOvr>
  <p:transition spd="slow" advClick="0" advTm="20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7218320" cy="1250676"/>
          </a:xfrm>
          <a:prstGeom prst="rect">
            <a:avLst/>
          </a:prstGeom>
        </p:spPr>
        <p:txBody>
          <a:bodyPr spcFirstLastPara="1" vert="horz" lIns="91440" tIns="45720" rIns="91440" bIns="45720" rtlCol="0" anchor="b" anchorCtr="0">
            <a:normAutofit/>
          </a:bodyPr>
          <a:lstStyle/>
          <a:p>
            <a:r>
              <a:rPr lang="en-US" sz="2100" dirty="0"/>
              <a:t>Have South Bend Schools Become More Segregated? (2011)</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Google Shape;234;p35">
            <a:extLst>
              <a:ext uri="{FF2B5EF4-FFF2-40B4-BE49-F238E27FC236}">
                <a16:creationId xmlns:a16="http://schemas.microsoft.com/office/drawing/2014/main" id="{1921F23F-E8DB-0D87-05E0-2A915C926248}"/>
              </a:ext>
            </a:extLst>
          </p:cNvPr>
          <p:cNvSpPr txBox="1"/>
          <p:nvPr/>
        </p:nvSpPr>
        <p:spPr>
          <a:xfrm>
            <a:off x="1941395" y="3740690"/>
            <a:ext cx="698214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tx1">
                    <a:lumMod val="65000"/>
                    <a:lumOff val="35000"/>
                  </a:schemeClr>
                </a:solidFill>
              </a:rPr>
              <a:t>Warlick, J., Have South Bend Schools Become More Segregated? Racial Trends in the SBCSC Since School Year 1996-97. Unpublished. 10/28/2011</a:t>
            </a:r>
            <a:endParaRPr lang="en-US" sz="900">
              <a:solidFill>
                <a:schemeClr val="tx1">
                  <a:lumMod val="65000"/>
                  <a:lumOff val="35000"/>
                </a:schemeClr>
              </a:solidFill>
            </a:endParaRPr>
          </a:p>
        </p:txBody>
      </p:sp>
      <p:sp>
        <p:nvSpPr>
          <p:cNvPr id="3" name="Google Shape;249;p37">
            <a:extLst>
              <a:ext uri="{FF2B5EF4-FFF2-40B4-BE49-F238E27FC236}">
                <a16:creationId xmlns:a16="http://schemas.microsoft.com/office/drawing/2014/main" id="{66CB2F1E-D4BC-9DD2-DEF6-E772A56C41A1}"/>
              </a:ext>
            </a:extLst>
          </p:cNvPr>
          <p:cNvSpPr txBox="1"/>
          <p:nvPr/>
        </p:nvSpPr>
        <p:spPr>
          <a:xfrm>
            <a:off x="1137875" y="1328675"/>
            <a:ext cx="75390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tx1">
                    <a:lumMod val="75000"/>
                    <a:lumOff val="25000"/>
                  </a:schemeClr>
                </a:solidFill>
                <a:latin typeface="Times New Roman"/>
              </a:rPr>
              <a:t>Dr. Warlick’s Conclusion:</a:t>
            </a:r>
            <a:endParaRPr lang="en-US">
              <a:solidFill>
                <a:schemeClr val="tx1">
                  <a:lumMod val="75000"/>
                  <a:lumOff val="25000"/>
                </a:schemeClr>
              </a:solidFill>
              <a:latin typeface="Times New Roman"/>
            </a:endParaRPr>
          </a:p>
          <a:p>
            <a:pPr marL="0" lvl="0" indent="0" algn="l" rtl="0">
              <a:spcBef>
                <a:spcPts val="0"/>
              </a:spcBef>
              <a:spcAft>
                <a:spcPts val="0"/>
              </a:spcAft>
              <a:buNone/>
            </a:pPr>
            <a:r>
              <a:rPr lang="en" dirty="0">
                <a:solidFill>
                  <a:schemeClr val="tx1">
                    <a:lumMod val="75000"/>
                    <a:lumOff val="25000"/>
                  </a:schemeClr>
                </a:solidFill>
                <a:latin typeface="Times New Roman"/>
              </a:rPr>
              <a:t>	 	 	 		</a:t>
            </a:r>
            <a:endParaRPr>
              <a:solidFill>
                <a:schemeClr val="tx1">
                  <a:lumMod val="75000"/>
                  <a:lumOff val="25000"/>
                </a:schemeClr>
              </a:solidFill>
              <a:latin typeface="Times New Roman"/>
            </a:endParaRPr>
          </a:p>
          <a:p>
            <a:pPr marL="0" lvl="0" indent="0" algn="l" rtl="0">
              <a:spcBef>
                <a:spcPts val="0"/>
              </a:spcBef>
              <a:spcAft>
                <a:spcPts val="0"/>
              </a:spcAft>
              <a:buClr>
                <a:schemeClr val="dk1"/>
              </a:buClr>
              <a:buSzPts val="1100"/>
              <a:buFont typeface="Arial"/>
              <a:buNone/>
            </a:pPr>
            <a:r>
              <a:rPr lang="en" i="1" dirty="0">
                <a:solidFill>
                  <a:schemeClr val="tx1">
                    <a:lumMod val="75000"/>
                    <a:lumOff val="25000"/>
                  </a:schemeClr>
                </a:solidFill>
                <a:latin typeface="Times New Roman"/>
              </a:rPr>
              <a:t>These findings challenge any suggestion that the SBCSC has integrated its schools to the greatest possible extent. They underscore the need for the SBCSC to take actions that will dramatically reduce the concentration of Black students at the primary and intermediate levels, and ensure that no school has a majority of Black students, particularly in high poverty schools. Rather than seeking to escape its current consent decree, the SBCSC should recommit to the goals of desegregation and remedy the problems at its urban core.</a:t>
            </a:r>
            <a:endParaRPr i="1" dirty="0">
              <a:solidFill>
                <a:schemeClr val="tx1">
                  <a:lumMod val="75000"/>
                  <a:lumOff val="25000"/>
                </a:schemeClr>
              </a:solidFill>
              <a:latin typeface="Times New Roman"/>
            </a:endParaRPr>
          </a:p>
        </p:txBody>
      </p:sp>
      <p:sp>
        <p:nvSpPr>
          <p:cNvPr id="7" name="TextBox 6">
            <a:extLst>
              <a:ext uri="{FF2B5EF4-FFF2-40B4-BE49-F238E27FC236}">
                <a16:creationId xmlns:a16="http://schemas.microsoft.com/office/drawing/2014/main" id="{C13EF1CE-808D-525E-01AD-BB215AC13331}"/>
              </a:ext>
            </a:extLst>
          </p:cNvPr>
          <p:cNvSpPr txBox="1"/>
          <p:nvPr/>
        </p:nvSpPr>
        <p:spPr>
          <a:xfrm>
            <a:off x="3785851" y="3000777"/>
            <a:ext cx="4768452" cy="1600438"/>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lumMod val="75000"/>
                    <a:lumOff val="25000"/>
                  </a:schemeClr>
                </a:solidFill>
                <a:latin typeface="Times New Roman"/>
                <a:ea typeface="Arial"/>
                <a:cs typeface="Arial"/>
              </a:rPr>
              <a:t>During the first decade of the 21</a:t>
            </a:r>
            <a:r>
              <a:rPr lang="en-US" baseline="30000" dirty="0">
                <a:solidFill>
                  <a:schemeClr val="tx1">
                    <a:lumMod val="75000"/>
                    <a:lumOff val="25000"/>
                  </a:schemeClr>
                </a:solidFill>
                <a:latin typeface="Times New Roman"/>
                <a:ea typeface="Arial"/>
                <a:cs typeface="Arial"/>
              </a:rPr>
              <a:t>st</a:t>
            </a:r>
            <a:r>
              <a:rPr lang="en-US" dirty="0">
                <a:solidFill>
                  <a:schemeClr val="tx1">
                    <a:lumMod val="75000"/>
                    <a:lumOff val="25000"/>
                  </a:schemeClr>
                </a:solidFill>
                <a:latin typeface="Times New Roman"/>
                <a:ea typeface="Arial"/>
                <a:cs typeface="Arial"/>
              </a:rPr>
              <a:t> Century, reports from several local institutions indicated that Plan Z had failed to achieve racial diversity in all South Bend schools. During this time, the problem of Disproportionality in Black student discipline and placement in Special Education programs took on greater significance in determining the root causes of poor academic performance.</a:t>
            </a:r>
            <a:endParaRPr lang="en-US" dirty="0">
              <a:solidFill>
                <a:schemeClr val="tx1">
                  <a:lumMod val="75000"/>
                  <a:lumOff val="25000"/>
                </a:schemeClr>
              </a:solidFill>
              <a:latin typeface="Times New Roman"/>
            </a:endParaRPr>
          </a:p>
        </p:txBody>
      </p:sp>
    </p:spTree>
    <p:extLst>
      <p:ext uri="{BB962C8B-B14F-4D97-AF65-F5344CB8AC3E}">
        <p14:creationId xmlns:p14="http://schemas.microsoft.com/office/powerpoint/2010/main" val="2858602153"/>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7218320" cy="1250676"/>
          </a:xfrm>
          <a:prstGeom prst="rect">
            <a:avLst/>
          </a:prstGeom>
        </p:spPr>
        <p:txBody>
          <a:bodyPr spcFirstLastPara="1" vert="horz" lIns="91440" tIns="45720" rIns="91440" bIns="45720" rtlCol="0" anchor="b" anchorCtr="0">
            <a:normAutofit/>
          </a:bodyPr>
          <a:lstStyle/>
          <a:p>
            <a:r>
              <a:rPr lang="en-US" sz="2100" dirty="0"/>
              <a:t>Disproportionality (2008 Statewide Commission)</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2" name="TextBox 1">
            <a:extLst>
              <a:ext uri="{FF2B5EF4-FFF2-40B4-BE49-F238E27FC236}">
                <a16:creationId xmlns:a16="http://schemas.microsoft.com/office/drawing/2014/main" id="{8D121BFA-2B0B-5E3C-E690-D818C040F4DD}"/>
              </a:ext>
            </a:extLst>
          </p:cNvPr>
          <p:cNvSpPr txBox="1"/>
          <p:nvPr/>
        </p:nvSpPr>
        <p:spPr>
          <a:xfrm>
            <a:off x="955476" y="1428750"/>
            <a:ext cx="749379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dirty="0">
                <a:solidFill>
                  <a:schemeClr val="tx1">
                    <a:lumMod val="65000"/>
                    <a:lumOff val="35000"/>
                  </a:schemeClr>
                </a:solidFill>
                <a:latin typeface="Times New Roman"/>
              </a:rPr>
              <a:t>The concept of Disproportionality (Over-representation for suspensions, expulsions and Special Education referrals in cognitive disability and emotional disability) in US schools </a:t>
            </a:r>
            <a:endParaRPr lang="en-US">
              <a:solidFill>
                <a:schemeClr val="tx1">
                  <a:lumMod val="65000"/>
                  <a:lumOff val="35000"/>
                </a:schemeClr>
              </a:solidFill>
              <a:latin typeface="Times New Roman"/>
            </a:endParaRPr>
          </a:p>
          <a:p>
            <a:r>
              <a:rPr lang="en" dirty="0">
                <a:solidFill>
                  <a:schemeClr val="tx1">
                    <a:lumMod val="65000"/>
                    <a:lumOff val="35000"/>
                  </a:schemeClr>
                </a:solidFill>
                <a:latin typeface="Times New Roman"/>
              </a:rPr>
              <a:t>was highlighted in a UN report. Several US presidents called attention to the problem and the Obama administration sued a number of states, including Indiana, for the practice.</a:t>
            </a:r>
            <a:endParaRPr lang="en-US">
              <a:solidFill>
                <a:schemeClr val="tx1">
                  <a:lumMod val="65000"/>
                  <a:lumOff val="35000"/>
                </a:schemeClr>
              </a:solidFill>
              <a:latin typeface="Times New Roman"/>
            </a:endParaRPr>
          </a:p>
          <a:p>
            <a:endParaRPr lang="en-US" dirty="0">
              <a:solidFill>
                <a:schemeClr val="tx1">
                  <a:lumMod val="65000"/>
                  <a:lumOff val="35000"/>
                </a:schemeClr>
              </a:solidFill>
              <a:latin typeface="Times New Roman"/>
            </a:endParaRPr>
          </a:p>
          <a:p>
            <a:r>
              <a:rPr lang="en" dirty="0">
                <a:solidFill>
                  <a:schemeClr val="tx1">
                    <a:lumMod val="65000"/>
                    <a:lumOff val="35000"/>
                  </a:schemeClr>
                </a:solidFill>
                <a:latin typeface="Times New Roman"/>
              </a:rPr>
              <a:t>The Commission on Disproportionality in Youth Services was created by the 2007 Indiana General Assembly. Trina Robinson and Oletha Jones served on the commission as representatives of the South Bend branch of NAACP.</a:t>
            </a:r>
            <a:endParaRPr lang="en-US" dirty="0">
              <a:solidFill>
                <a:schemeClr val="tx1">
                  <a:lumMod val="65000"/>
                  <a:lumOff val="35000"/>
                </a:schemeClr>
              </a:solidFill>
              <a:latin typeface="Times New Roman"/>
            </a:endParaRPr>
          </a:p>
        </p:txBody>
      </p:sp>
    </p:spTree>
    <p:extLst>
      <p:ext uri="{BB962C8B-B14F-4D97-AF65-F5344CB8AC3E}">
        <p14:creationId xmlns:p14="http://schemas.microsoft.com/office/powerpoint/2010/main" val="1124803433"/>
      </p:ext>
    </p:extLst>
  </p:cSld>
  <p:clrMapOvr>
    <a:masterClrMapping/>
  </p:clrMapOvr>
  <p:transition spd="slow" advClick="0" advTm="20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7499605" cy="1250676"/>
          </a:xfrm>
          <a:prstGeom prst="rect">
            <a:avLst/>
          </a:prstGeom>
        </p:spPr>
        <p:txBody>
          <a:bodyPr spcFirstLastPara="1" vert="horz" lIns="91440" tIns="45720" rIns="91440" bIns="45720" rtlCol="0" anchor="b" anchorCtr="0">
            <a:normAutofit/>
          </a:bodyPr>
          <a:lstStyle/>
          <a:p>
            <a:r>
              <a:rPr lang="en-US" sz="2100" dirty="0"/>
              <a:t>Findings From the Indiana Commission on Disproportionality Report</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2" name="TextBox 1">
            <a:extLst>
              <a:ext uri="{FF2B5EF4-FFF2-40B4-BE49-F238E27FC236}">
                <a16:creationId xmlns:a16="http://schemas.microsoft.com/office/drawing/2014/main" id="{8D121BFA-2B0B-5E3C-E690-D818C040F4DD}"/>
              </a:ext>
            </a:extLst>
          </p:cNvPr>
          <p:cNvSpPr txBox="1"/>
          <p:nvPr/>
        </p:nvSpPr>
        <p:spPr>
          <a:xfrm>
            <a:off x="955476" y="1428750"/>
            <a:ext cx="749379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Ø"/>
            </a:pPr>
            <a:r>
              <a:rPr lang="en" b="1" i="1" dirty="0">
                <a:solidFill>
                  <a:schemeClr val="tx1">
                    <a:lumMod val="75000"/>
                    <a:lumOff val="25000"/>
                  </a:schemeClr>
                </a:solidFill>
                <a:latin typeface="Times New Roman"/>
              </a:rPr>
              <a:t>Education: </a:t>
            </a:r>
            <a:r>
              <a:rPr lang="en" dirty="0">
                <a:solidFill>
                  <a:schemeClr val="tx1">
                    <a:lumMod val="75000"/>
                    <a:lumOff val="25000"/>
                  </a:schemeClr>
                </a:solidFill>
                <a:latin typeface="Times New Roman"/>
              </a:rPr>
              <a:t>African American students are 4 times more likely than white students to be suspended out of school and over 3 times more likely to be expelled.</a:t>
            </a:r>
            <a:endParaRPr lang="en-US" dirty="0">
              <a:solidFill>
                <a:schemeClr val="tx1">
                  <a:lumMod val="75000"/>
                  <a:lumOff val="25000"/>
                </a:schemeClr>
              </a:solidFill>
              <a:latin typeface="Times New Roman"/>
            </a:endParaRPr>
          </a:p>
          <a:p>
            <a:pPr marL="285750" indent="-285750">
              <a:buFont typeface="Wingdings,Sans-Serif"/>
              <a:buChar char="Ø"/>
            </a:pPr>
            <a:r>
              <a:rPr lang="en" b="1" i="1" dirty="0">
                <a:solidFill>
                  <a:schemeClr val="tx1">
                    <a:lumMod val="75000"/>
                    <a:lumOff val="25000"/>
                  </a:schemeClr>
                </a:solidFill>
                <a:latin typeface="Times New Roman"/>
              </a:rPr>
              <a:t>Juvenile Justice: </a:t>
            </a:r>
            <a:r>
              <a:rPr lang="en" dirty="0">
                <a:solidFill>
                  <a:schemeClr val="tx1">
                    <a:lumMod val="75000"/>
                    <a:lumOff val="25000"/>
                  </a:schemeClr>
                </a:solidFill>
                <a:latin typeface="Times New Roman"/>
              </a:rPr>
              <a:t>while African American youth represent only 10% of juveniles in Indiana, they comprise 39% of the youth in Indiana correctional facilities.</a:t>
            </a:r>
            <a:endParaRPr lang="en-US" dirty="0">
              <a:solidFill>
                <a:schemeClr val="tx1">
                  <a:lumMod val="75000"/>
                  <a:lumOff val="25000"/>
                </a:schemeClr>
              </a:solidFill>
              <a:latin typeface="Times New Roman"/>
            </a:endParaRPr>
          </a:p>
          <a:p>
            <a:pPr marL="285750" indent="-285750">
              <a:buFont typeface="Wingdings,Sans-Serif"/>
              <a:buChar char="Ø"/>
            </a:pPr>
            <a:r>
              <a:rPr lang="en" b="1" i="1" dirty="0">
                <a:solidFill>
                  <a:schemeClr val="tx1">
                    <a:lumMod val="75000"/>
                    <a:lumOff val="25000"/>
                  </a:schemeClr>
                </a:solidFill>
                <a:latin typeface="Times New Roman"/>
              </a:rPr>
              <a:t>Mental Health: </a:t>
            </a:r>
            <a:r>
              <a:rPr lang="en" dirty="0">
                <a:solidFill>
                  <a:schemeClr val="tx1">
                    <a:lumMod val="75000"/>
                    <a:lumOff val="25000"/>
                  </a:schemeClr>
                </a:solidFill>
                <a:latin typeface="Times New Roman"/>
              </a:rPr>
              <a:t>African American youth, particularly males, are more likely to be referred to the juvenile justice system rather than the mental health system.</a:t>
            </a:r>
            <a:endParaRPr lang="en-US" dirty="0">
              <a:solidFill>
                <a:schemeClr val="tx1">
                  <a:lumMod val="75000"/>
                  <a:lumOff val="25000"/>
                </a:schemeClr>
              </a:solidFill>
              <a:latin typeface="Times New Roman"/>
            </a:endParaRPr>
          </a:p>
          <a:p>
            <a:pPr marL="285750" indent="-285750">
              <a:buFont typeface="Wingdings,Sans-Serif"/>
              <a:buChar char="Ø"/>
            </a:pPr>
            <a:endParaRPr lang="en" dirty="0">
              <a:solidFill>
                <a:schemeClr val="tx1">
                  <a:lumMod val="75000"/>
                  <a:lumOff val="25000"/>
                </a:schemeClr>
              </a:solidFill>
              <a:latin typeface="Times New Roman"/>
            </a:endParaRPr>
          </a:p>
          <a:p>
            <a:r>
              <a:rPr lang="en" dirty="0">
                <a:solidFill>
                  <a:schemeClr val="tx1">
                    <a:lumMod val="75000"/>
                    <a:lumOff val="25000"/>
                  </a:schemeClr>
                </a:solidFill>
                <a:latin typeface="Times New Roman"/>
              </a:rPr>
              <a:t>These findings </a:t>
            </a:r>
            <a:r>
              <a:rPr lang="en-US" dirty="0">
                <a:solidFill>
                  <a:schemeClr val="tx1">
                    <a:lumMod val="75000"/>
                    <a:lumOff val="25000"/>
                  </a:schemeClr>
                </a:solidFill>
                <a:latin typeface="Times New Roman"/>
              </a:rPr>
              <a:t>triggered legislation to eliminate discrimination that included the HEA 1419 Disproportionality Law.</a:t>
            </a:r>
          </a:p>
        </p:txBody>
      </p:sp>
    </p:spTree>
    <p:extLst>
      <p:ext uri="{BB962C8B-B14F-4D97-AF65-F5344CB8AC3E}">
        <p14:creationId xmlns:p14="http://schemas.microsoft.com/office/powerpoint/2010/main" val="629720358"/>
      </p:ext>
    </p:extLst>
  </p:cSld>
  <p:clrMapOvr>
    <a:masterClrMapping/>
  </p:clrMapOvr>
  <p:transition spd="slow" advClick="0" advTm="20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7499605" cy="1250676"/>
          </a:xfrm>
          <a:prstGeom prst="rect">
            <a:avLst/>
          </a:prstGeom>
        </p:spPr>
        <p:txBody>
          <a:bodyPr spcFirstLastPara="1" vert="horz" lIns="91440" tIns="45720" rIns="91440" bIns="45720" rtlCol="0" anchor="b" anchorCtr="0">
            <a:normAutofit/>
          </a:bodyPr>
          <a:lstStyle/>
          <a:p>
            <a:r>
              <a:rPr lang="en-US" sz="2100" dirty="0"/>
              <a:t>Disproportionality and Discipline</a:t>
            </a:r>
            <a:endParaRPr lang="en-US" sz="2100" kern="1200" dirty="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2" name="TextBox 1">
            <a:extLst>
              <a:ext uri="{FF2B5EF4-FFF2-40B4-BE49-F238E27FC236}">
                <a16:creationId xmlns:a16="http://schemas.microsoft.com/office/drawing/2014/main" id="{8D121BFA-2B0B-5E3C-E690-D818C040F4DD}"/>
              </a:ext>
            </a:extLst>
          </p:cNvPr>
          <p:cNvSpPr txBox="1"/>
          <p:nvPr/>
        </p:nvSpPr>
        <p:spPr>
          <a:xfrm>
            <a:off x="1107281" y="1602879"/>
            <a:ext cx="74937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Ø"/>
            </a:pPr>
            <a:r>
              <a:rPr lang="en-US" dirty="0">
                <a:solidFill>
                  <a:schemeClr val="tx1">
                    <a:lumMod val="75000"/>
                    <a:lumOff val="25000"/>
                  </a:schemeClr>
                </a:solidFill>
                <a:latin typeface="Times New Roman"/>
              </a:rPr>
              <a:t>"Nearly 40 years of research has almost universally found Black students, Black males in particular, to be overrepresented in the use of exclusionary discipline, out-of-school suspension, and expulsion."</a:t>
            </a:r>
          </a:p>
          <a:p>
            <a:pPr marL="285750" indent="-285750">
              <a:buFont typeface="Wingdings,Sans-Serif"/>
              <a:buChar char="Ø"/>
            </a:pPr>
            <a:endParaRPr lang="en-US" sz="1200" dirty="0">
              <a:solidFill>
                <a:schemeClr val="tx1">
                  <a:lumMod val="75000"/>
                  <a:lumOff val="25000"/>
                </a:schemeClr>
              </a:solidFill>
              <a:latin typeface="Times New Roman"/>
            </a:endParaRPr>
          </a:p>
          <a:p>
            <a:r>
              <a:rPr lang="en-US" sz="1200" dirty="0">
                <a:solidFill>
                  <a:schemeClr val="tx1">
                    <a:lumMod val="75000"/>
                    <a:lumOff val="25000"/>
                  </a:schemeClr>
                </a:solidFill>
                <a:latin typeface="Times New Roman"/>
              </a:rPr>
              <a:t>Skiba, R. J., &amp; Williams, N. T. (2014). Are Black kids worse? Myths and facts about racial differences in behavior. </a:t>
            </a:r>
            <a:r>
              <a:rPr lang="en-US" sz="1200" i="1" dirty="0">
                <a:solidFill>
                  <a:schemeClr val="tx1">
                    <a:lumMod val="75000"/>
                    <a:lumOff val="25000"/>
                  </a:schemeClr>
                </a:solidFill>
                <a:latin typeface="Times New Roman"/>
              </a:rPr>
              <a:t>The equity project at Indiana University</a:t>
            </a:r>
            <a:r>
              <a:rPr lang="en-US" sz="1200" dirty="0">
                <a:solidFill>
                  <a:schemeClr val="tx1">
                    <a:lumMod val="75000"/>
                    <a:lumOff val="25000"/>
                  </a:schemeClr>
                </a:solidFill>
                <a:latin typeface="Times New Roman"/>
              </a:rPr>
              <a:t>, 1-8. </a:t>
            </a:r>
            <a:r>
              <a:rPr lang="en-US" sz="1200" dirty="0">
                <a:solidFill>
                  <a:schemeClr val="tx1">
                    <a:lumMod val="75000"/>
                    <a:lumOff val="25000"/>
                  </a:schemeClr>
                </a:solidFill>
                <a:latin typeface="Times New Roman"/>
                <a:hlinkClick r:id="rId4">
                  <a:extLst>
                    <a:ext uri="{A12FA001-AC4F-418D-AE19-62706E023703}">
                      <ahyp:hlinkClr xmlns:ahyp="http://schemas.microsoft.com/office/drawing/2018/hyperlinkcolor" val="tx"/>
                    </a:ext>
                  </a:extLst>
                </a:hlinkClick>
              </a:rPr>
              <a:t>https://indrc.indiana.edu/tools-resources/pdfdisciplineseries/african_american_differential_behavior_031214.pdf</a:t>
            </a:r>
            <a:endParaRPr lang="en" sz="1200">
              <a:solidFill>
                <a:schemeClr val="tx1">
                  <a:lumMod val="75000"/>
                  <a:lumOff val="25000"/>
                </a:schemeClr>
              </a:solidFill>
              <a:latin typeface="Times New Roman"/>
            </a:endParaRPr>
          </a:p>
        </p:txBody>
      </p:sp>
      <p:sp>
        <p:nvSpPr>
          <p:cNvPr id="5" name="TextBox 1">
            <a:extLst>
              <a:ext uri="{FF2B5EF4-FFF2-40B4-BE49-F238E27FC236}">
                <a16:creationId xmlns:a16="http://schemas.microsoft.com/office/drawing/2014/main" id="{C82B7C83-3EF0-EE78-B0EE-F3D4F4513024}"/>
              </a:ext>
            </a:extLst>
          </p:cNvPr>
          <p:cNvSpPr txBox="1"/>
          <p:nvPr/>
        </p:nvSpPr>
        <p:spPr>
          <a:xfrm>
            <a:off x="1107281" y="1602879"/>
            <a:ext cx="7623274" cy="2308324"/>
          </a:xfrm>
          <a:prstGeom prst="rect">
            <a:avLst/>
          </a:prstGeom>
          <a:solidFill>
            <a:schemeClr val="accent1">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har char="•"/>
            </a:pPr>
            <a:r>
              <a:rPr lang="en-US" dirty="0">
                <a:solidFill>
                  <a:schemeClr val="tx1"/>
                </a:solidFill>
                <a:latin typeface="Times New Roman"/>
              </a:rPr>
              <a:t>There is no evidence that racial disparities in discipline are due to higher rates of misbehavior by Black students (</a:t>
            </a:r>
            <a:r>
              <a:rPr lang="en-US" i="1" dirty="0">
                <a:solidFill>
                  <a:schemeClr val="tx1"/>
                </a:solidFill>
                <a:latin typeface="Times New Roman"/>
              </a:rPr>
              <a:t>New Research Brief</a:t>
            </a:r>
            <a:r>
              <a:rPr lang="en-US" dirty="0">
                <a:solidFill>
                  <a:schemeClr val="tx1"/>
                </a:solidFill>
                <a:latin typeface="Times New Roman"/>
              </a:rPr>
              <a:t>, p. 2). </a:t>
            </a:r>
          </a:p>
          <a:p>
            <a:pPr marL="285750" indent="-285750">
              <a:buChar char="•"/>
            </a:pPr>
            <a:r>
              <a:rPr lang="en-US" dirty="0">
                <a:solidFill>
                  <a:schemeClr val="tx1"/>
                </a:solidFill>
                <a:latin typeface="Times New Roman"/>
              </a:rPr>
              <a:t>If anything, those students are punished more severely for similar or less serious behaviors than their peers (</a:t>
            </a:r>
            <a:r>
              <a:rPr lang="en-US" i="1" dirty="0">
                <a:solidFill>
                  <a:schemeClr val="tx1"/>
                </a:solidFill>
                <a:latin typeface="Times New Roman"/>
              </a:rPr>
              <a:t>New Research Brief</a:t>
            </a:r>
            <a:r>
              <a:rPr lang="en-US" dirty="0">
                <a:solidFill>
                  <a:schemeClr val="tx1"/>
                </a:solidFill>
                <a:latin typeface="Times New Roman"/>
              </a:rPr>
              <a:t>, p. 2). </a:t>
            </a:r>
          </a:p>
          <a:p>
            <a:endParaRPr lang="en-US" dirty="0">
              <a:solidFill>
                <a:schemeClr val="tx1"/>
              </a:solidFill>
            </a:endParaRPr>
          </a:p>
          <a:p>
            <a:r>
              <a:rPr lang="en-US" sz="1200" dirty="0">
                <a:solidFill>
                  <a:schemeClr val="tx1"/>
                </a:solidFill>
                <a:latin typeface="Times New Roman"/>
              </a:rPr>
              <a:t>From: Discipline Disparities: Myths and Facts</a:t>
            </a:r>
            <a:br>
              <a:rPr lang="en-US" sz="1200" dirty="0">
                <a:solidFill>
                  <a:schemeClr val="tx1"/>
                </a:solidFill>
                <a:latin typeface="Times New Roman"/>
              </a:rPr>
            </a:br>
            <a:r>
              <a:rPr lang="en-US" sz="1200" dirty="0">
                <a:solidFill>
                  <a:schemeClr val="tx1"/>
                </a:solidFill>
                <a:latin typeface="Times New Roman"/>
              </a:rPr>
              <a:t> The Equity Project</a:t>
            </a:r>
            <a:br>
              <a:rPr lang="en-US" sz="1200" dirty="0">
                <a:solidFill>
                  <a:schemeClr val="tx1"/>
                </a:solidFill>
                <a:latin typeface="Times New Roman"/>
              </a:rPr>
            </a:br>
            <a:r>
              <a:rPr lang="en-US" sz="1200" dirty="0">
                <a:solidFill>
                  <a:schemeClr val="tx1"/>
                </a:solidFill>
                <a:latin typeface="Times New Roman"/>
              </a:rPr>
              <a:t> Center for Evaluation and Education Policy • Indiana University</a:t>
            </a:r>
            <a:br>
              <a:rPr lang="en-US" sz="1200" dirty="0">
                <a:solidFill>
                  <a:schemeClr val="tx1"/>
                </a:solidFill>
                <a:latin typeface="Times New Roman"/>
              </a:rPr>
            </a:br>
            <a:br>
              <a:rPr lang="en-US" sz="1200" dirty="0">
                <a:solidFill>
                  <a:schemeClr val="tx1"/>
                </a:solidFill>
                <a:latin typeface="Times New Roman"/>
              </a:rPr>
            </a:br>
            <a:r>
              <a:rPr lang="en-US" sz="1200" dirty="0">
                <a:solidFill>
                  <a:schemeClr val="tx1"/>
                </a:solidFill>
                <a:latin typeface="Times New Roman"/>
                <a:hlinkClick r:id="rId5">
                  <a:extLst>
                    <a:ext uri="{A12FA001-AC4F-418D-AE19-62706E023703}">
                      <ahyp:hlinkClr xmlns:ahyp="http://schemas.microsoft.com/office/drawing/2018/hyperlinkcolor" val="tx"/>
                    </a:ext>
                  </a:extLst>
                </a:hlinkClick>
              </a:rPr>
              <a:t>equity@indiana.edu</a:t>
            </a:r>
            <a:r>
              <a:rPr lang="en-US" sz="1200" dirty="0">
                <a:solidFill>
                  <a:schemeClr val="tx1"/>
                </a:solidFill>
                <a:latin typeface="Times New Roman"/>
              </a:rPr>
              <a:t> * </a:t>
            </a:r>
            <a:r>
              <a:rPr lang="en-US" sz="1200" dirty="0">
                <a:solidFill>
                  <a:schemeClr val="tx1"/>
                </a:solidFill>
                <a:latin typeface="Times New Roman"/>
                <a:hlinkClick r:id="rId6">
                  <a:extLst>
                    <a:ext uri="{A12FA001-AC4F-418D-AE19-62706E023703}">
                      <ahyp:hlinkClr xmlns:ahyp="http://schemas.microsoft.com/office/drawing/2018/hyperlinkcolor" val="tx"/>
                    </a:ext>
                  </a:extLst>
                </a:hlinkClick>
              </a:rPr>
              <a:t>http://rtpcollaborative.indiana.edu</a:t>
            </a:r>
            <a:r>
              <a:rPr lang="en-US" sz="1200" dirty="0">
                <a:solidFill>
                  <a:schemeClr val="tx1"/>
                </a:solidFill>
                <a:latin typeface="Times New Roman"/>
              </a:rPr>
              <a:t> </a:t>
            </a:r>
          </a:p>
          <a:p>
            <a:pPr algn="l"/>
            <a:endParaRPr lang="en-US" dirty="0"/>
          </a:p>
        </p:txBody>
      </p:sp>
    </p:spTree>
    <p:extLst>
      <p:ext uri="{BB962C8B-B14F-4D97-AF65-F5344CB8AC3E}">
        <p14:creationId xmlns:p14="http://schemas.microsoft.com/office/powerpoint/2010/main" val="3999841428"/>
      </p:ext>
    </p:extLst>
  </p:cSld>
  <p:clrMapOvr>
    <a:masterClrMapping/>
  </p:clrMapOvr>
  <mc:AlternateContent xmlns:mc="http://schemas.openxmlformats.org/markup-compatibility/2006" xmlns:p14="http://schemas.microsoft.com/office/powerpoint/2010/main">
    <mc:Choice Requires="p14">
      <p:transition spd="slow" p14:dur="17000" advClick="0" advTm="20000">
        <p:fade thruBlk="1"/>
      </p:transition>
    </mc:Choice>
    <mc:Fallback xmlns="">
      <p:transition spd="slow" advClick="0" advTm="20000">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t>Disproportionality and Discipline</a:t>
            </a:r>
            <a:endParaRPr lang="en-US" sz="2100" kern="1200" dirty="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908489"/>
          </a:xfrm>
          <a:prstGeom prst="rect">
            <a:avLst/>
          </a:prstGeom>
          <a:noFill/>
        </p:spPr>
        <p:txBody>
          <a:bodyPr wrap="square" lIns="91440" tIns="45720" rIns="91440" bIns="45720" rtlCol="0" anchor="t">
            <a:spAutoFit/>
          </a:bodyPr>
          <a:lstStyle/>
          <a:p>
            <a:pPr marL="285750" indent="-285750">
              <a:lnSpc>
                <a:spcPct val="150000"/>
              </a:lnSpc>
              <a:buFont typeface="Wingdings" pitchFamily="2" charset="2"/>
              <a:buChar char="Ø"/>
            </a:pPr>
            <a:r>
              <a:rPr lang="en-US" dirty="0">
                <a:latin typeface="Times New Roman"/>
              </a:rPr>
              <a:t>“Why must advocates for students of color prove that African-American students do not deserve unequal treatment? One might well ask whether the data will ever be sufficient to constitute convincing proof of racial bias for those who believe that discrimination is no longer an issue in American society. Most important, what will it take to persuade the American public in general, and policymakers in particular, that the time has come to eradicate racial disparities in public education and ensure equal access to educational opportunity for all children, regardless of the color of their skin?”</a:t>
            </a:r>
            <a:endParaRPr lang="en-US"/>
          </a:p>
          <a:p>
            <a:endParaRPr lang="en-US" sz="1800"/>
          </a:p>
          <a:p>
            <a:endParaRPr lang="en-US" sz="1800"/>
          </a:p>
        </p:txBody>
      </p:sp>
      <p:sp>
        <p:nvSpPr>
          <p:cNvPr id="11" name="TextBox 10">
            <a:extLst>
              <a:ext uri="{FF2B5EF4-FFF2-40B4-BE49-F238E27FC236}">
                <a16:creationId xmlns:a16="http://schemas.microsoft.com/office/drawing/2014/main" id="{35179F96-32C0-82F2-141E-59FC92C3B851}"/>
              </a:ext>
            </a:extLst>
          </p:cNvPr>
          <p:cNvSpPr txBox="1"/>
          <p:nvPr/>
        </p:nvSpPr>
        <p:spPr>
          <a:xfrm>
            <a:off x="2015526" y="3823882"/>
            <a:ext cx="6488001" cy="963036"/>
          </a:xfrm>
          <a:prstGeom prst="rect">
            <a:avLst/>
          </a:prstGeom>
          <a:noFill/>
        </p:spPr>
        <p:txBody>
          <a:bodyPr wrap="square" lIns="91440" tIns="45720" rIns="91440" bIns="45720" rtlCol="0" anchor="t">
            <a:spAutoFit/>
          </a:bodyPr>
          <a:lstStyle/>
          <a:p>
            <a:r>
              <a:rPr lang="en-US" b="0" i="0" dirty="0">
                <a:solidFill>
                  <a:schemeClr val="tx1">
                    <a:lumMod val="75000"/>
                    <a:lumOff val="25000"/>
                  </a:schemeClr>
                </a:solidFill>
                <a:effectLst/>
                <a:latin typeface="Times New Roman"/>
              </a:rPr>
              <a:t>Skiba, </a:t>
            </a:r>
            <a:r>
              <a:rPr lang="en-US" dirty="0">
                <a:solidFill>
                  <a:schemeClr val="tx1">
                    <a:lumMod val="75000"/>
                    <a:lumOff val="25000"/>
                  </a:schemeClr>
                </a:solidFill>
                <a:latin typeface="Times New Roman"/>
              </a:rPr>
              <a:t>R. J., Michael</a:t>
            </a:r>
            <a:r>
              <a:rPr lang="en-US" b="0" i="0" dirty="0">
                <a:solidFill>
                  <a:schemeClr val="tx1">
                    <a:lumMod val="75000"/>
                    <a:lumOff val="25000"/>
                  </a:schemeClr>
                </a:solidFill>
                <a:effectLst/>
                <a:latin typeface="Times New Roman"/>
              </a:rPr>
              <a:t>, R. S., Nardo, A. C., &amp; Peterson, R. L. (2002). The Color of Discipline: Sources of Racial and Gender Disproportionality in School Punishment. The Urban Review, 34(4), 338. </a:t>
            </a:r>
            <a:r>
              <a:rPr lang="en-US" b="0" i="0" dirty="0">
                <a:solidFill>
                  <a:schemeClr val="tx1">
                    <a:lumMod val="75000"/>
                    <a:lumOff val="25000"/>
                  </a:schemeClr>
                </a:solidFill>
                <a:effectLst/>
                <a:latin typeface="Times New Roman"/>
                <a:hlinkClick r:id="rId4">
                  <a:extLst>
                    <a:ext uri="{A12FA001-AC4F-418D-AE19-62706E023703}">
                      <ahyp:hlinkClr xmlns:ahyp="http://schemas.microsoft.com/office/drawing/2018/hyperlinkcolor" val="tx"/>
                    </a:ext>
                  </a:extLst>
                </a:hlinkClick>
              </a:rPr>
              <a:t>https://doi.org/10.1023/A:1021320817372</a:t>
            </a:r>
            <a:endParaRPr lang="en-US" dirty="0">
              <a:solidFill>
                <a:schemeClr val="tx1">
                  <a:lumMod val="75000"/>
                  <a:lumOff val="25000"/>
                </a:schemeClr>
              </a:solidFill>
              <a:latin typeface="Times New Roman"/>
              <a:hlinkClick r:id="rId4">
                <a:extLst>
                  <a:ext uri="{A12FA001-AC4F-418D-AE19-62706E023703}">
                    <ahyp:hlinkClr xmlns:ahyp="http://schemas.microsoft.com/office/drawing/2018/hyperlinkcolor" val="tx"/>
                  </a:ext>
                </a:extLst>
              </a:hlinkClick>
            </a:endParaRPr>
          </a:p>
          <a:p>
            <a:endParaRPr lang="en-US"/>
          </a:p>
        </p:txBody>
      </p:sp>
    </p:spTree>
    <p:extLst>
      <p:ext uri="{BB962C8B-B14F-4D97-AF65-F5344CB8AC3E}">
        <p14:creationId xmlns:p14="http://schemas.microsoft.com/office/powerpoint/2010/main" val="368522134"/>
      </p:ext>
    </p:extLst>
  </p:cSld>
  <p:clrMapOvr>
    <a:masterClrMapping/>
  </p:clrMapOvr>
  <p:transition spd="slow" advClick="0" advTm="20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SBCSC and Mishawaka Schools Cited for Non-Compliance</a:t>
            </a:r>
            <a:endParaRPr lang="en-US" sz="210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1400383"/>
          </a:xfrm>
          <a:prstGeom prst="rect">
            <a:avLst/>
          </a:prstGeom>
          <a:noFill/>
        </p:spPr>
        <p:txBody>
          <a:bodyPr wrap="square" lIns="91440" tIns="45720" rIns="91440" bIns="45720" rtlCol="0" anchor="t">
            <a:spAutoFit/>
          </a:bodyPr>
          <a:lstStyle/>
          <a:p>
            <a:r>
              <a:rPr lang="en-US" dirty="0">
                <a:latin typeface="Times New Roman"/>
              </a:rPr>
              <a:t>In 2010, SBCSC, School City of Mishawaka, and P-H-M were cited by the state for disproportionately disciplining Black special education students.</a:t>
            </a:r>
          </a:p>
          <a:p>
            <a:pPr>
              <a:lnSpc>
                <a:spcPct val="150000"/>
              </a:lnSpc>
              <a:buFont typeface="Wingdings" pitchFamily="2" charset="2"/>
            </a:pPr>
            <a:endParaRPr lang="en-US" dirty="0">
              <a:latin typeface="Times New Roman"/>
            </a:endParaRPr>
          </a:p>
          <a:p>
            <a:endParaRPr lang="en-US" sz="1800"/>
          </a:p>
          <a:p>
            <a:endParaRPr lang="en-US" sz="1800"/>
          </a:p>
        </p:txBody>
      </p:sp>
      <p:sp>
        <p:nvSpPr>
          <p:cNvPr id="11" name="TextBox 10">
            <a:extLst>
              <a:ext uri="{FF2B5EF4-FFF2-40B4-BE49-F238E27FC236}">
                <a16:creationId xmlns:a16="http://schemas.microsoft.com/office/drawing/2014/main" id="{35179F96-32C0-82F2-141E-59FC92C3B851}"/>
              </a:ext>
            </a:extLst>
          </p:cNvPr>
          <p:cNvSpPr txBox="1"/>
          <p:nvPr/>
        </p:nvSpPr>
        <p:spPr>
          <a:xfrm>
            <a:off x="2015526" y="3823882"/>
            <a:ext cx="6488001" cy="738664"/>
          </a:xfrm>
          <a:prstGeom prst="rect">
            <a:avLst/>
          </a:prstGeom>
          <a:noFill/>
        </p:spPr>
        <p:txBody>
          <a:bodyPr wrap="square" lIns="91440" tIns="45720" rIns="91440" bIns="45720" rtlCol="0" anchor="t">
            <a:spAutoFit/>
          </a:bodyPr>
          <a:lstStyle/>
          <a:p>
            <a:r>
              <a:rPr lang="en-US" b="0" i="0" dirty="0">
                <a:effectLst/>
                <a:latin typeface="Times New Roman"/>
              </a:rPr>
              <a:t>https://</a:t>
            </a:r>
            <a:r>
              <a:rPr lang="en-US" dirty="0">
                <a:latin typeface="Times New Roman"/>
              </a:rPr>
              <a:t>www.southbendtribune</a:t>
            </a:r>
            <a:r>
              <a:rPr lang="en-US" b="0" i="0" dirty="0">
                <a:effectLst/>
                <a:latin typeface="Times New Roman"/>
              </a:rPr>
              <a:t>.</a:t>
            </a:r>
            <a:r>
              <a:rPr lang="en-US" dirty="0">
                <a:latin typeface="Times New Roman"/>
              </a:rPr>
              <a:t>com/story/news/local/2015/05/26/south-bend-mishawaka-schools-cited-for-noncompliance</a:t>
            </a:r>
            <a:r>
              <a:rPr lang="en-US" b="0" i="0" dirty="0">
                <a:effectLst/>
                <a:latin typeface="Times New Roman"/>
              </a:rPr>
              <a:t>/</a:t>
            </a:r>
            <a:r>
              <a:rPr lang="en-US" dirty="0">
                <a:latin typeface="Times New Roman"/>
              </a:rPr>
              <a:t>45931061</a:t>
            </a:r>
            <a:r>
              <a:rPr lang="en-US" b="0" i="0" dirty="0">
                <a:effectLst/>
                <a:latin typeface="Times New Roman"/>
              </a:rPr>
              <a:t>/</a:t>
            </a:r>
            <a:endParaRPr lang="en-US" dirty="0">
              <a:latin typeface="Times New Roman"/>
            </a:endParaRPr>
          </a:p>
          <a:p>
            <a:endParaRPr lang="en-US"/>
          </a:p>
        </p:txBody>
      </p:sp>
    </p:spTree>
    <p:extLst>
      <p:ext uri="{BB962C8B-B14F-4D97-AF65-F5344CB8AC3E}">
        <p14:creationId xmlns:p14="http://schemas.microsoft.com/office/powerpoint/2010/main" val="2301225906"/>
      </p:ext>
    </p:extLst>
  </p:cSld>
  <p:clrMapOvr>
    <a:masterClrMapping/>
  </p:clrMapOvr>
  <p:transition spd="slow" advClick="0" advTm="20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Multi-Tiered System of Support (MTSS)</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262158"/>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latin typeface="Times New Roman"/>
                <a:cs typeface="Helvetica"/>
              </a:rPr>
              <a:t>In 2011 SBCSC began implementation of the Positive Behavior Intervention Support (PBIS), an intervention for improving behavior and discipline in the school district. “Uniform, substantially equal discipline practices” is requirement 7 in the Court ordered Consent Decree. This intervention was designed in order for school districts to be able to comply with Bill HEA 1419 that requires schools to incorporate discipline rules based on positive behavioral supports, which includes actions that may be taken in lieu of suspension or expulsion.</a:t>
            </a:r>
          </a:p>
          <a:p>
            <a:pPr>
              <a:lnSpc>
                <a:spcPct val="150000"/>
              </a:lnSpc>
              <a:buFont typeface="Wingdings" pitchFamily="2" charset="2"/>
            </a:pPr>
            <a:endParaRPr lang="en-US" dirty="0">
              <a:latin typeface="Times New Roman"/>
            </a:endParaRPr>
          </a:p>
          <a:p>
            <a:endParaRPr lang="en-US" sz="1800"/>
          </a:p>
          <a:p>
            <a:endParaRPr lang="en-US" sz="1800"/>
          </a:p>
        </p:txBody>
      </p:sp>
      <p:sp>
        <p:nvSpPr>
          <p:cNvPr id="2" name="TextBox 1">
            <a:extLst>
              <a:ext uri="{FF2B5EF4-FFF2-40B4-BE49-F238E27FC236}">
                <a16:creationId xmlns:a16="http://schemas.microsoft.com/office/drawing/2014/main" id="{F1D8741D-AAD9-9EB7-7B6D-4C3B89458930}"/>
              </a:ext>
            </a:extLst>
          </p:cNvPr>
          <p:cNvSpPr txBox="1"/>
          <p:nvPr/>
        </p:nvSpPr>
        <p:spPr>
          <a:xfrm>
            <a:off x="3830837" y="2781596"/>
            <a:ext cx="4509491" cy="1600438"/>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The local effort to address Disproportionality, known as “The School-to-Prison Pipeline”, was led by local activists and The Community Forum for Economic Justice. They formed CAFÉ (Community Action for Education) in 2015 to raise community awareness of the problem and to advocate for an end to “ticketing” students for behavior infractions.</a:t>
            </a:r>
          </a:p>
        </p:txBody>
      </p:sp>
    </p:spTree>
    <p:extLst>
      <p:ext uri="{BB962C8B-B14F-4D97-AF65-F5344CB8AC3E}">
        <p14:creationId xmlns:p14="http://schemas.microsoft.com/office/powerpoint/2010/main" val="3876994562"/>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Consequences of Plan Z and Focus 2018</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1938992"/>
          </a:xfrm>
          <a:prstGeom prst="rect">
            <a:avLst/>
          </a:prstGeom>
          <a:noFill/>
        </p:spPr>
        <p:txBody>
          <a:bodyPr wrap="square" lIns="91440" tIns="45720" rIns="91440" bIns="45720" rtlCol="0" anchor="t">
            <a:spAutoFit/>
          </a:bodyPr>
          <a:lstStyle/>
          <a:p>
            <a:r>
              <a:rPr lang="en" dirty="0">
                <a:solidFill>
                  <a:schemeClr val="tx1">
                    <a:lumMod val="75000"/>
                    <a:lumOff val="25000"/>
                  </a:schemeClr>
                </a:solidFill>
                <a:latin typeface="Times New Roman"/>
              </a:rPr>
              <a:t>With the loss of local tax revenue due to tax caps, SBCSC rolled out a new, extensive reorganization plan – Focus 2018 - with no transparency or public input. Focus 2018 was introduced on November 14, 2017 and approved by the Board on December 18, 2017.</a:t>
            </a:r>
          </a:p>
          <a:p>
            <a:endParaRPr lang="en" dirty="0">
              <a:solidFill>
                <a:schemeClr val="tx1">
                  <a:lumMod val="75000"/>
                  <a:lumOff val="25000"/>
                </a:schemeClr>
              </a:solidFill>
              <a:latin typeface="Times New Roman"/>
              <a:ea typeface="Tahoma"/>
              <a:cs typeface="Tahoma"/>
            </a:endParaRPr>
          </a:p>
          <a:p>
            <a:r>
              <a:rPr lang="en" dirty="0">
                <a:solidFill>
                  <a:schemeClr val="tx1">
                    <a:lumMod val="75000"/>
                    <a:lumOff val="25000"/>
                  </a:schemeClr>
                </a:solidFill>
                <a:latin typeface="Times New Roman"/>
              </a:rPr>
              <a:t>The plan was filed in Judge Theresa Springman's Court but then assigned to Judge Phillip Simon of Hammond, Indiana. A ruling was not handed down until June 2018.</a:t>
            </a:r>
            <a:endParaRPr lang="en-US" dirty="0">
              <a:solidFill>
                <a:schemeClr val="tx1">
                  <a:lumMod val="75000"/>
                  <a:lumOff val="25000"/>
                </a:schemeClr>
              </a:solidFill>
              <a:latin typeface="Times New Roman"/>
            </a:endParaRPr>
          </a:p>
          <a:p>
            <a:endParaRPr lang="en-US" sz="1800"/>
          </a:p>
          <a:p>
            <a:endParaRPr lang="en-US" sz="1800"/>
          </a:p>
        </p:txBody>
      </p:sp>
      <p:sp>
        <p:nvSpPr>
          <p:cNvPr id="3" name="TextBox 2">
            <a:extLst>
              <a:ext uri="{FF2B5EF4-FFF2-40B4-BE49-F238E27FC236}">
                <a16:creationId xmlns:a16="http://schemas.microsoft.com/office/drawing/2014/main" id="{57335F9B-32F2-7C96-0300-9A6C48C0A4C8}"/>
              </a:ext>
            </a:extLst>
          </p:cNvPr>
          <p:cNvSpPr txBox="1"/>
          <p:nvPr/>
        </p:nvSpPr>
        <p:spPr>
          <a:xfrm>
            <a:off x="3192364" y="2946796"/>
            <a:ext cx="5404246" cy="150810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“Significant intervening events have made the 2002 student assignment plan a less-than-ideal fit for implementing the Consent Decree, ... ”.</a:t>
            </a:r>
          </a:p>
          <a:p>
            <a:r>
              <a:rPr lang="en-US" dirty="0">
                <a:solidFill>
                  <a:schemeClr val="tx1"/>
                </a:solidFill>
                <a:latin typeface="Times New Roman"/>
              </a:rPr>
              <a:t>Judge Philip P. Simon</a:t>
            </a:r>
          </a:p>
          <a:p>
            <a:endParaRPr lang="en-US" dirty="0">
              <a:solidFill>
                <a:schemeClr val="tx1"/>
              </a:solidFill>
              <a:latin typeface="Times New Roman"/>
            </a:endParaRPr>
          </a:p>
          <a:p>
            <a:r>
              <a:rPr lang="en-US" sz="1200" err="1">
                <a:solidFill>
                  <a:schemeClr val="tx1"/>
                </a:solidFill>
                <a:latin typeface="Times New Roman"/>
              </a:rPr>
              <a:t>Fosmoe</a:t>
            </a:r>
            <a:r>
              <a:rPr lang="en-US" sz="1200" dirty="0">
                <a:solidFill>
                  <a:schemeClr val="tx1"/>
                </a:solidFill>
                <a:latin typeface="Times New Roman"/>
              </a:rPr>
              <a:t>, M., South Bend schools reorganization plan approved by court, 6/8/2018, South Bend Tribune, </a:t>
            </a:r>
            <a:r>
              <a:rPr lang="en-US" sz="1200" dirty="0">
                <a:solidFill>
                  <a:schemeClr val="tx1"/>
                </a:solidFill>
                <a:latin typeface="Times New Roman"/>
                <a:hlinkClick r:id="rId4">
                  <a:extLst>
                    <a:ext uri="{A12FA001-AC4F-418D-AE19-62706E023703}">
                      <ahyp:hlinkClr xmlns:ahyp="http://schemas.microsoft.com/office/drawing/2018/hyperlinkcolor" val="tx"/>
                    </a:ext>
                  </a:extLst>
                </a:hlinkClick>
              </a:rPr>
              <a:t>https://www.southbendtribune.com/story/news/education/2018/06/08/south-bend-schools-reorganization-plan-approved-by-cour/46335497/</a:t>
            </a:r>
          </a:p>
        </p:txBody>
      </p:sp>
    </p:spTree>
    <p:extLst>
      <p:ext uri="{BB962C8B-B14F-4D97-AF65-F5344CB8AC3E}">
        <p14:creationId xmlns:p14="http://schemas.microsoft.com/office/powerpoint/2010/main" val="4281605378"/>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Focus 2018</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523768"/>
          </a:xfrm>
          <a:prstGeom prst="rect">
            <a:avLst/>
          </a:prstGeom>
          <a:noFill/>
        </p:spPr>
        <p:txBody>
          <a:bodyPr wrap="square" lIns="91440" tIns="45720" rIns="91440" bIns="45720" rtlCol="0" anchor="t">
            <a:spAutoFit/>
          </a:bodyPr>
          <a:lstStyle/>
          <a:p>
            <a:r>
              <a:rPr lang="en" dirty="0">
                <a:solidFill>
                  <a:schemeClr val="tx1">
                    <a:lumMod val="75000"/>
                    <a:lumOff val="25000"/>
                  </a:schemeClr>
                </a:solidFill>
                <a:latin typeface="Times New Roman"/>
                <a:ea typeface="Tahoma"/>
                <a:cs typeface="Tahoma"/>
              </a:rPr>
              <a:t>In the process of getting approval for the proposed Focus 2018 changes, The Department of Justice imposed a series of detailed steps to ensure SBCSC’s compliance with the original Consent Decree as well as specific requirements related to:</a:t>
            </a:r>
            <a:endParaRPr lang="en-US">
              <a:solidFill>
                <a:schemeClr val="tx1">
                  <a:lumMod val="75000"/>
                  <a:lumOff val="25000"/>
                </a:schemeClr>
              </a:solidFill>
              <a:latin typeface="Times New Roman"/>
              <a:ea typeface="Tahoma"/>
              <a:cs typeface="Tahoma"/>
            </a:endParaRPr>
          </a:p>
          <a:p>
            <a:pPr marL="285750" indent="-285750">
              <a:buFont typeface="Arial,Sans-Serif"/>
              <a:buChar char="•"/>
            </a:pPr>
            <a:r>
              <a:rPr lang="en" dirty="0">
                <a:solidFill>
                  <a:schemeClr val="tx1">
                    <a:lumMod val="75000"/>
                    <a:lumOff val="25000"/>
                  </a:schemeClr>
                </a:solidFill>
                <a:latin typeface="Times New Roman"/>
                <a:ea typeface="Tahoma"/>
                <a:cs typeface="Tahoma"/>
              </a:rPr>
              <a:t>Student assignments to High Schools</a:t>
            </a:r>
            <a:endParaRPr lang="en-US">
              <a:solidFill>
                <a:schemeClr val="tx1">
                  <a:lumMod val="75000"/>
                  <a:lumOff val="25000"/>
                </a:schemeClr>
              </a:solidFill>
              <a:latin typeface="Times New Roman"/>
              <a:ea typeface="Tahoma"/>
              <a:cs typeface="Tahoma"/>
            </a:endParaRPr>
          </a:p>
          <a:p>
            <a:pPr marL="285750" indent="-285750">
              <a:buFont typeface="Arial,Sans-Serif"/>
              <a:buChar char="•"/>
            </a:pPr>
            <a:r>
              <a:rPr lang="en" dirty="0">
                <a:solidFill>
                  <a:schemeClr val="tx1">
                    <a:lumMod val="75000"/>
                    <a:lumOff val="25000"/>
                  </a:schemeClr>
                </a:solidFill>
                <a:latin typeface="Times New Roman"/>
                <a:ea typeface="Tahoma"/>
                <a:cs typeface="Tahoma"/>
              </a:rPr>
              <a:t>Analysis of transportation data</a:t>
            </a:r>
            <a:endParaRPr lang="en-US">
              <a:solidFill>
                <a:schemeClr val="tx1">
                  <a:lumMod val="75000"/>
                  <a:lumOff val="25000"/>
                </a:schemeClr>
              </a:solidFill>
              <a:latin typeface="Times New Roman"/>
              <a:ea typeface="Tahoma"/>
              <a:cs typeface="Tahoma"/>
            </a:endParaRPr>
          </a:p>
          <a:p>
            <a:pPr marL="285750" indent="-285750">
              <a:buFont typeface="Arial,Sans-Serif"/>
              <a:buChar char="•"/>
            </a:pPr>
            <a:r>
              <a:rPr lang="en" dirty="0">
                <a:solidFill>
                  <a:schemeClr val="tx1">
                    <a:lumMod val="75000"/>
                    <a:lumOff val="25000"/>
                  </a:schemeClr>
                </a:solidFill>
                <a:latin typeface="Times New Roman"/>
                <a:ea typeface="Tahoma"/>
                <a:cs typeface="Tahoma"/>
              </a:rPr>
              <a:t>Non-discrimination in student discipline</a:t>
            </a:r>
            <a:endParaRPr lang="en-US">
              <a:solidFill>
                <a:schemeClr val="tx1">
                  <a:lumMod val="75000"/>
                  <a:lumOff val="25000"/>
                </a:schemeClr>
              </a:solidFill>
              <a:latin typeface="Times New Roman"/>
              <a:ea typeface="Tahoma"/>
              <a:cs typeface="Tahoma"/>
            </a:endParaRPr>
          </a:p>
          <a:p>
            <a:pPr marL="285750" indent="-285750">
              <a:buFont typeface="Arial,Sans-Serif"/>
              <a:buChar char="•"/>
            </a:pPr>
            <a:endParaRPr lang="en" dirty="0">
              <a:solidFill>
                <a:schemeClr val="tx1">
                  <a:lumMod val="75000"/>
                  <a:lumOff val="25000"/>
                </a:schemeClr>
              </a:solidFill>
              <a:latin typeface="Times New Roman"/>
              <a:ea typeface="Tahoma"/>
              <a:cs typeface="Tahoma"/>
            </a:endParaRPr>
          </a:p>
          <a:p>
            <a:r>
              <a:rPr lang="en" dirty="0">
                <a:solidFill>
                  <a:schemeClr val="tx1">
                    <a:lumMod val="75000"/>
                    <a:lumOff val="25000"/>
                  </a:schemeClr>
                </a:solidFill>
                <a:latin typeface="Times New Roman"/>
                <a:ea typeface="Tahoma"/>
                <a:cs typeface="Tahoma"/>
              </a:rPr>
              <a:t>The new Stipulation required extensive reporting, as well as evidence of community input, and robust recruiting outreach to Black students for participation in magnet programs.</a:t>
            </a:r>
            <a:endParaRPr lang="en-US">
              <a:solidFill>
                <a:schemeClr val="tx1">
                  <a:lumMod val="75000"/>
                  <a:lumOff val="25000"/>
                </a:schemeClr>
              </a:solidFill>
              <a:latin typeface="Times New Roman"/>
              <a:ea typeface="Tahoma"/>
              <a:cs typeface="Tahoma"/>
            </a:endParaRPr>
          </a:p>
          <a:p>
            <a:endParaRPr lang="en" dirty="0">
              <a:solidFill>
                <a:schemeClr val="tx1">
                  <a:lumMod val="65000"/>
                  <a:lumOff val="35000"/>
                </a:schemeClr>
              </a:solidFill>
              <a:latin typeface="Times New Roman"/>
            </a:endParaRPr>
          </a:p>
          <a:p>
            <a:endParaRPr lang="en-US" sz="1800"/>
          </a:p>
        </p:txBody>
      </p:sp>
    </p:spTree>
    <p:extLst>
      <p:ext uri="{BB962C8B-B14F-4D97-AF65-F5344CB8AC3E}">
        <p14:creationId xmlns:p14="http://schemas.microsoft.com/office/powerpoint/2010/main" val="3415391205"/>
      </p:ext>
    </p:extLst>
  </p:cSld>
  <p:clrMapOvr>
    <a:masterClrMapping/>
  </p:clrMapOvr>
  <p:transition spd="slow" advClick="0" advTm="20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4197375" y="367131"/>
            <a:ext cx="4316172" cy="1250676"/>
          </a:xfrm>
          <a:prstGeom prst="rect">
            <a:avLst/>
          </a:prstGeom>
        </p:spPr>
        <p:txBody>
          <a:bodyPr spcFirstLastPara="1" vert="horz" lIns="91440" tIns="45720" rIns="91440" bIns="45720" rtlCol="0" anchor="b" anchorCtr="0">
            <a:normAutofit/>
          </a:bodyPr>
          <a:lstStyle/>
          <a:p>
            <a:pPr marL="0" lvl="0" indent="0">
              <a:spcAft>
                <a:spcPts val="0"/>
              </a:spcAft>
            </a:pPr>
            <a:r>
              <a:rPr lang="en-US" sz="2100" dirty="0"/>
              <a:t>Introduction</a:t>
            </a:r>
            <a:br>
              <a:rPr lang="en-US" sz="2100" kern="1200" dirty="0"/>
            </a:br>
            <a:endParaRPr lang="en-US" sz="2100" kern="1200">
              <a:latin typeface="+mj-lt"/>
              <a:cs typeface="Calibri Light"/>
            </a:endParaRPr>
          </a:p>
        </p:txBody>
      </p:sp>
      <p:sp>
        <p:nvSpPr>
          <p:cNvPr id="2" name="TextBox 1">
            <a:extLst>
              <a:ext uri="{FF2B5EF4-FFF2-40B4-BE49-F238E27FC236}">
                <a16:creationId xmlns:a16="http://schemas.microsoft.com/office/drawing/2014/main" id="{CBD2ACCC-BE5B-A858-DF8D-69415471799F}"/>
              </a:ext>
            </a:extLst>
          </p:cNvPr>
          <p:cNvSpPr txBox="1"/>
          <p:nvPr/>
        </p:nvSpPr>
        <p:spPr>
          <a:xfrm>
            <a:off x="4197376" y="1804420"/>
            <a:ext cx="4316172" cy="239809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marL="57150">
              <a:lnSpc>
                <a:spcPct val="170000"/>
              </a:lnSpc>
              <a:spcAft>
                <a:spcPts val="600"/>
              </a:spcAft>
            </a:pPr>
            <a:r>
              <a:rPr lang="en" sz="2200" kern="1200" dirty="0">
                <a:solidFill>
                  <a:schemeClr val="tx1">
                    <a:lumMod val="75000"/>
                    <a:lumOff val="25000"/>
                  </a:schemeClr>
                </a:solidFill>
                <a:latin typeface="Times New Roman"/>
                <a:ea typeface="+mn-ea"/>
                <a:cs typeface="Times New Roman"/>
              </a:rPr>
              <a:t>“In light of, the conversation or dare I say debate brewing over the relevance of the 1981 SBCSC Consent Decree the South Bend NAACP would like to point out some of the historical facts surrounding the Order and why it is imperative we maintain it. It is important to learn from the past and apply it to the present. In regard to the Consent Decree, our position today is what it has always been: It’s the law, it is relevant, and very much needed.”</a:t>
            </a:r>
            <a:endParaRPr lang="en-US">
              <a:solidFill>
                <a:schemeClr val="tx1">
                  <a:lumMod val="75000"/>
                  <a:lumOff val="25000"/>
                </a:schemeClr>
              </a:solidFill>
              <a:ea typeface="+mn-ea"/>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0;p15" descr="A person in a blue and green dress&#10;&#10;Description automatically generated">
            <a:extLst>
              <a:ext uri="{FF2B5EF4-FFF2-40B4-BE49-F238E27FC236}">
                <a16:creationId xmlns:a16="http://schemas.microsoft.com/office/drawing/2014/main" id="{072EB08B-5072-7379-DFDA-9D6914300EB3}"/>
              </a:ext>
            </a:extLst>
          </p:cNvPr>
          <p:cNvPicPr preferRelativeResize="0"/>
          <p:nvPr/>
        </p:nvPicPr>
        <p:blipFill>
          <a:blip r:embed="rId3">
            <a:alphaModFix/>
          </a:blip>
          <a:stretch>
            <a:fillRect/>
          </a:stretch>
        </p:blipFill>
        <p:spPr>
          <a:xfrm>
            <a:off x="311701" y="445025"/>
            <a:ext cx="2128937" cy="2126724"/>
          </a:xfrm>
          <a:prstGeom prst="rect">
            <a:avLst/>
          </a:prstGeom>
          <a:noFill/>
          <a:ln>
            <a:noFill/>
          </a:ln>
        </p:spPr>
      </p:pic>
      <p:sp>
        <p:nvSpPr>
          <p:cNvPr id="6" name="Google Shape;72;p15">
            <a:extLst>
              <a:ext uri="{FF2B5EF4-FFF2-40B4-BE49-F238E27FC236}">
                <a16:creationId xmlns:a16="http://schemas.microsoft.com/office/drawing/2014/main" id="{31E10991-4E5B-9F1E-9A17-B5D6790B9004}"/>
              </a:ext>
            </a:extLst>
          </p:cNvPr>
          <p:cNvSpPr txBox="1"/>
          <p:nvPr/>
        </p:nvSpPr>
        <p:spPr>
          <a:xfrm>
            <a:off x="423575" y="2631150"/>
            <a:ext cx="2017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tx1">
                    <a:lumMod val="75000"/>
                    <a:lumOff val="25000"/>
                  </a:schemeClr>
                </a:solidFill>
                <a:latin typeface="Times New Roman"/>
              </a:rPr>
              <a:t>Oletha Jones</a:t>
            </a:r>
            <a:endParaRPr lang="en-US">
              <a:solidFill>
                <a:schemeClr val="tx1">
                  <a:lumMod val="75000"/>
                  <a:lumOff val="25000"/>
                </a:schemeClr>
              </a:solidFill>
              <a:latin typeface="Times New Roman"/>
            </a:endParaRPr>
          </a:p>
          <a:p>
            <a:pPr marL="0" lvl="0" indent="0" algn="l" rtl="0">
              <a:spcBef>
                <a:spcPts val="0"/>
              </a:spcBef>
              <a:spcAft>
                <a:spcPts val="0"/>
              </a:spcAft>
              <a:buNone/>
            </a:pPr>
            <a:r>
              <a:rPr lang="en" dirty="0">
                <a:solidFill>
                  <a:schemeClr val="tx1">
                    <a:lumMod val="75000"/>
                    <a:lumOff val="25000"/>
                  </a:schemeClr>
                </a:solidFill>
                <a:latin typeface="Times New Roman"/>
              </a:rPr>
              <a:t>Education Chairperson</a:t>
            </a:r>
            <a:endParaRPr dirty="0">
              <a:solidFill>
                <a:schemeClr val="tx1">
                  <a:lumMod val="75000"/>
                  <a:lumOff val="25000"/>
                </a:schemeClr>
              </a:solidFill>
              <a:latin typeface="Times New Roman"/>
            </a:endParaRPr>
          </a:p>
          <a:p>
            <a:pPr marL="0" lvl="0" indent="0" algn="l" rtl="0">
              <a:spcBef>
                <a:spcPts val="0"/>
              </a:spcBef>
              <a:spcAft>
                <a:spcPts val="0"/>
              </a:spcAft>
              <a:buNone/>
            </a:pPr>
            <a:r>
              <a:rPr lang="en" dirty="0">
                <a:solidFill>
                  <a:schemeClr val="tx1">
                    <a:lumMod val="75000"/>
                    <a:lumOff val="25000"/>
                  </a:schemeClr>
                </a:solidFill>
                <a:latin typeface="Times New Roman"/>
              </a:rPr>
              <a:t>South Bend NAACP</a:t>
            </a:r>
            <a:endParaRPr>
              <a:solidFill>
                <a:schemeClr val="tx1">
                  <a:lumMod val="75000"/>
                  <a:lumOff val="25000"/>
                </a:schemeClr>
              </a:solidFill>
              <a:latin typeface="Times New Roman"/>
            </a:endParaRPr>
          </a:p>
        </p:txBody>
      </p:sp>
      <p:pic>
        <p:nvPicPr>
          <p:cNvPr id="8" name="Google Shape;73;p15" descr="A black and white logo&#10;&#10;Description automatically generated">
            <a:extLst>
              <a:ext uri="{FF2B5EF4-FFF2-40B4-BE49-F238E27FC236}">
                <a16:creationId xmlns:a16="http://schemas.microsoft.com/office/drawing/2014/main" id="{638FEE57-342D-57AA-03E3-4CB9A6F08532}"/>
              </a:ext>
            </a:extLst>
          </p:cNvPr>
          <p:cNvPicPr preferRelativeResize="0"/>
          <p:nvPr/>
        </p:nvPicPr>
        <p:blipFill>
          <a:blip r:embed="rId4">
            <a:alphaModFix/>
          </a:blip>
          <a:stretch>
            <a:fillRect/>
          </a:stretch>
        </p:blipFill>
        <p:spPr>
          <a:xfrm>
            <a:off x="1153700" y="3739925"/>
            <a:ext cx="749975" cy="749975"/>
          </a:xfrm>
          <a:prstGeom prst="rect">
            <a:avLst/>
          </a:prstGeom>
          <a:noFill/>
          <a:ln>
            <a:noFill/>
          </a:ln>
        </p:spPr>
      </p:pic>
    </p:spTree>
    <p:extLst>
      <p:ext uri="{BB962C8B-B14F-4D97-AF65-F5344CB8AC3E}">
        <p14:creationId xmlns:p14="http://schemas.microsoft.com/office/powerpoint/2010/main" val="998320917"/>
      </p:ext>
    </p:extLst>
  </p:cSld>
  <p:clrMapOvr>
    <a:masterClrMapping/>
  </p:clrMapOvr>
  <p:transition spd="slow" advClick="0" advTm="2000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2020 Stipulation</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031325"/>
          </a:xfrm>
          <a:prstGeom prst="rect">
            <a:avLst/>
          </a:prstGeom>
          <a:noFill/>
        </p:spPr>
        <p:txBody>
          <a:bodyPr wrap="square" lIns="91440" tIns="45720" rIns="91440" bIns="45720" rtlCol="0" anchor="t">
            <a:spAutoFit/>
          </a:bodyPr>
          <a:lstStyle/>
          <a:p>
            <a:r>
              <a:rPr lang="en-US" dirty="0">
                <a:latin typeface="Times New Roman"/>
              </a:rPr>
              <a:t>The Department of Justice had agreed to grant an extension to SBCSC in 2018 in order to meet its requirements for compliance. After a review of the 2020 school year, the DOJ once again cited SBCSC for failure to meet a list of requirements for compliance.</a:t>
            </a:r>
          </a:p>
          <a:p>
            <a:endParaRPr lang="en-US" dirty="0">
              <a:latin typeface="Times New Roman"/>
            </a:endParaRPr>
          </a:p>
          <a:p>
            <a:r>
              <a:rPr lang="en-US" dirty="0">
                <a:latin typeface="Times New Roman"/>
              </a:rPr>
              <a:t>The DOJ asked the Court to issue a new Order, modifying the 2018 Stipulation. The new Order focused on: </a:t>
            </a:r>
          </a:p>
          <a:p>
            <a:pPr marL="285750" indent="-285750">
              <a:buFont typeface="Arial,Sans-Serif"/>
              <a:buChar char="•"/>
            </a:pPr>
            <a:r>
              <a:rPr lang="en-US" dirty="0">
                <a:solidFill>
                  <a:schemeClr val="tx1">
                    <a:lumMod val="75000"/>
                    <a:lumOff val="25000"/>
                  </a:schemeClr>
                </a:solidFill>
                <a:latin typeface="Times New Roman"/>
                <a:ea typeface="Tahoma"/>
                <a:cs typeface="Tahoma"/>
              </a:rPr>
              <a:t>Disproportionality</a:t>
            </a:r>
          </a:p>
          <a:p>
            <a:pPr marL="285750" indent="-285750">
              <a:buFont typeface="Arial,Sans-Serif"/>
              <a:buChar char="•"/>
            </a:pPr>
            <a:r>
              <a:rPr lang="en-US" dirty="0">
                <a:solidFill>
                  <a:schemeClr val="tx1">
                    <a:lumMod val="75000"/>
                    <a:lumOff val="25000"/>
                  </a:schemeClr>
                </a:solidFill>
                <a:latin typeface="Times New Roman"/>
                <a:ea typeface="Tahoma"/>
                <a:cs typeface="Tahoma"/>
              </a:rPr>
              <a:t>Student Code of Conduct</a:t>
            </a:r>
          </a:p>
          <a:p>
            <a:pPr marL="285750" indent="-285750">
              <a:buFont typeface="Arial,Sans-Serif"/>
              <a:buChar char="•"/>
            </a:pPr>
            <a:r>
              <a:rPr lang="en-US" dirty="0">
                <a:solidFill>
                  <a:schemeClr val="tx1">
                    <a:lumMod val="75000"/>
                    <a:lumOff val="25000"/>
                  </a:schemeClr>
                </a:solidFill>
                <a:latin typeface="Times New Roman"/>
                <a:ea typeface="Tahoma"/>
                <a:cs typeface="Tahoma"/>
              </a:rPr>
              <a:t>Staff Training</a:t>
            </a:r>
            <a:endParaRPr lang="en-US" dirty="0">
              <a:solidFill>
                <a:schemeClr val="tx1">
                  <a:lumMod val="75000"/>
                  <a:lumOff val="25000"/>
                </a:schemeClr>
              </a:solidFill>
              <a:latin typeface="Times New Roman"/>
            </a:endParaRPr>
          </a:p>
        </p:txBody>
      </p:sp>
    </p:spTree>
    <p:extLst>
      <p:ext uri="{BB962C8B-B14F-4D97-AF65-F5344CB8AC3E}">
        <p14:creationId xmlns:p14="http://schemas.microsoft.com/office/powerpoint/2010/main" val="2543572683"/>
      </p:ext>
    </p:extLst>
  </p:cSld>
  <p:clrMapOvr>
    <a:masterClrMapping/>
  </p:clrMapOvr>
  <p:transition spd="slow" advClick="0" advTm="20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Why We Still Need It</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1600438"/>
          </a:xfrm>
          <a:prstGeom prst="rect">
            <a:avLst/>
          </a:prstGeom>
          <a:noFill/>
        </p:spPr>
        <p:txBody>
          <a:bodyPr wrap="square" lIns="91440" tIns="45720" rIns="91440" bIns="45720" rtlCol="0" anchor="t">
            <a:spAutoFit/>
          </a:bodyPr>
          <a:lstStyle/>
          <a:p>
            <a:r>
              <a:rPr lang="en-US" dirty="0">
                <a:latin typeface="Times New Roman"/>
              </a:rPr>
              <a:t>"The South Bend Community School Corporation (SBCSC) made a promise of racial equity in response to the 1980 Consent Decree resulting from the Federal Government's lawsuit against the Corporation for "engaging in acts of discrimination"."</a:t>
            </a:r>
          </a:p>
          <a:p>
            <a:endParaRPr lang="en-US" dirty="0">
              <a:latin typeface="Times New Roman"/>
            </a:endParaRPr>
          </a:p>
          <a:p>
            <a:r>
              <a:rPr lang="en-US" dirty="0">
                <a:latin typeface="Times New Roman"/>
              </a:rPr>
              <a:t>"Racial equity has to be at the forefront of any efforts to make things right and to begin healing from past harms. Despite attempts to create opportunities, initiatives such as Plan Z exacerbated structural racism by creating</a:t>
            </a:r>
            <a:r>
              <a:rPr lang="en-US" dirty="0">
                <a:latin typeface="Times New Roman"/>
                <a:ea typeface="Tahoma"/>
              </a:rPr>
              <a:t> magnet programs that segregate students within schools."</a:t>
            </a:r>
            <a:endParaRPr lang="en-US" dirty="0">
              <a:latin typeface="Times New Roman"/>
            </a:endParaRPr>
          </a:p>
        </p:txBody>
      </p:sp>
      <p:sp>
        <p:nvSpPr>
          <p:cNvPr id="2" name="TextBox 1">
            <a:extLst>
              <a:ext uri="{FF2B5EF4-FFF2-40B4-BE49-F238E27FC236}">
                <a16:creationId xmlns:a16="http://schemas.microsoft.com/office/drawing/2014/main" id="{F1684A35-59D1-8ECB-FA60-8E0624650FFD}"/>
              </a:ext>
            </a:extLst>
          </p:cNvPr>
          <p:cNvSpPr txBox="1"/>
          <p:nvPr/>
        </p:nvSpPr>
        <p:spPr>
          <a:xfrm>
            <a:off x="4054078" y="3049489"/>
            <a:ext cx="4063007" cy="138499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400" dirty="0">
                <a:latin typeface="Times New Roman"/>
                <a:ea typeface="Segoe UI"/>
                <a:cs typeface="Segoe UI"/>
              </a:rPr>
              <a:t>From "A Vision Statement on Racial Equity and Antiracist Policies in SBCSC" written by Dr. Stuart </a:t>
            </a:r>
            <a:r>
              <a:rPr lang="en-US" dirty="0">
                <a:latin typeface="Times New Roman"/>
                <a:ea typeface="Segoe UI"/>
                <a:cs typeface="Segoe UI"/>
              </a:rPr>
              <a:t>Greene</a:t>
            </a:r>
            <a:r>
              <a:rPr lang="en-US" sz="1400" dirty="0">
                <a:latin typeface="Times New Roman"/>
                <a:ea typeface="Segoe UI"/>
                <a:cs typeface="Segoe UI"/>
              </a:rPr>
              <a:t>, April 4, 2021. ( A powerful statement accepted by the SBCSC Board of Trustees) ​</a:t>
            </a:r>
          </a:p>
          <a:p>
            <a:pPr rtl="0"/>
            <a:r>
              <a:rPr lang="en-US" sz="1400" dirty="0">
                <a:latin typeface="Times New Roman"/>
                <a:ea typeface="Segoe UI"/>
                <a:cs typeface="Segoe UI"/>
              </a:rPr>
              <a:t>​</a:t>
            </a:r>
          </a:p>
          <a:p>
            <a:pPr rtl="0"/>
            <a:r>
              <a:rPr lang="en-US" sz="1400" dirty="0">
                <a:latin typeface="Times New Roman"/>
                <a:ea typeface="Segoe UI"/>
                <a:cs typeface="Segoe UI"/>
              </a:rPr>
              <a:t>The document is available on SBCSC Board Docs.</a:t>
            </a:r>
            <a:endParaRPr lang="en-US" dirty="0">
              <a:latin typeface="Times New Roman"/>
            </a:endParaRPr>
          </a:p>
        </p:txBody>
      </p:sp>
    </p:spTree>
    <p:extLst>
      <p:ext uri="{BB962C8B-B14F-4D97-AF65-F5344CB8AC3E}">
        <p14:creationId xmlns:p14="http://schemas.microsoft.com/office/powerpoint/2010/main" val="2559045869"/>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Why We Still Need It</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1600438"/>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latin typeface="Times New Roman"/>
                <a:ea typeface="Tahoma"/>
                <a:cs typeface="Tahoma"/>
              </a:rPr>
              <a:t>In a letter dated August 26, 2021, the Department of Justice noted numerous concerns and continued noncompliance with the 2020 Stipulation. The DOJ has offered assistance and referrals to experts but this SBCSC Administration flagrantly flouts the Law. The Consent Decree remains the legal remedy to ongoing policy issues within the District.</a:t>
            </a:r>
          </a:p>
          <a:p>
            <a:endParaRPr lang="en-US" dirty="0">
              <a:solidFill>
                <a:schemeClr val="tx1">
                  <a:lumMod val="75000"/>
                  <a:lumOff val="25000"/>
                </a:schemeClr>
              </a:solidFill>
              <a:latin typeface="Times New Roman"/>
              <a:ea typeface="Tahoma"/>
              <a:cs typeface="Tahoma"/>
            </a:endParaRPr>
          </a:p>
          <a:p>
            <a:r>
              <a:rPr lang="en-US" dirty="0">
                <a:solidFill>
                  <a:schemeClr val="tx1">
                    <a:lumMod val="75000"/>
                    <a:lumOff val="25000"/>
                  </a:schemeClr>
                </a:solidFill>
                <a:latin typeface="Times New Roman"/>
              </a:rPr>
              <a:t>SBCSC needs the oversight and guidance by the Department of Justice to ensure </a:t>
            </a:r>
            <a:r>
              <a:rPr lang="en-US" dirty="0">
                <a:solidFill>
                  <a:schemeClr val="tx1">
                    <a:lumMod val="75000"/>
                    <a:lumOff val="25000"/>
                  </a:schemeClr>
                </a:solidFill>
                <a:latin typeface="Times New Roman"/>
                <a:ea typeface="Tahoma"/>
              </a:rPr>
              <a:t>equity in the provision of Public Education in South Bend</a:t>
            </a:r>
            <a:r>
              <a:rPr lang="en-US" dirty="0">
                <a:solidFill>
                  <a:schemeClr val="tx1">
                    <a:lumMod val="75000"/>
                    <a:lumOff val="25000"/>
                  </a:schemeClr>
                </a:solidFill>
                <a:latin typeface="Times New Roman"/>
              </a:rPr>
              <a:t>.</a:t>
            </a:r>
          </a:p>
        </p:txBody>
      </p:sp>
    </p:spTree>
    <p:extLst>
      <p:ext uri="{BB962C8B-B14F-4D97-AF65-F5344CB8AC3E}">
        <p14:creationId xmlns:p14="http://schemas.microsoft.com/office/powerpoint/2010/main" val="2044004016"/>
      </p:ext>
    </p:extLst>
  </p:cSld>
  <p:clrMapOvr>
    <a:masterClrMapping/>
  </p:clrMapOvr>
  <p:transition spd="slow" advClick="0" advTm="2000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4962"/>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Why We Still Need It</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320506"/>
            <a:ext cx="7834633" cy="3323987"/>
          </a:xfrm>
          <a:prstGeom prst="rect">
            <a:avLst/>
          </a:prstGeom>
          <a:noFill/>
        </p:spPr>
        <p:txBody>
          <a:bodyPr wrap="square" lIns="91440" tIns="45720" rIns="91440" bIns="45720" rtlCol="0" anchor="t">
            <a:spAutoFit/>
          </a:bodyPr>
          <a:lstStyle/>
          <a:p>
            <a:r>
              <a:rPr lang="en-US" dirty="0">
                <a:latin typeface="Times New Roman"/>
                <a:ea typeface="Tahoma"/>
              </a:rPr>
              <a:t>A Board majority voted to close Clay High School on April 17, 2023. As is often the case for high stakes decisions, some school leaders deflect to mythical circumstances in order to justify their votes. This was </a:t>
            </a:r>
            <a:r>
              <a:rPr lang="en-US" dirty="0">
                <a:latin typeface="Times New Roman"/>
              </a:rPr>
              <a:t>the case when a Board member claimed that, in order to keep Clay open, the SBCSC Consent Decree should be dismantled.  She further asserted that the Consent Decree "pushes a lot of what we are doing ... </a:t>
            </a:r>
            <a:r>
              <a:rPr lang="en-US" dirty="0">
                <a:latin typeface="Times New Roman"/>
                <a:ea typeface="Tahoma"/>
              </a:rPr>
              <a:t>the reason we are busing students all over."</a:t>
            </a:r>
            <a:endParaRPr lang="en-US" dirty="0">
              <a:latin typeface="Times New Roman"/>
            </a:endParaRPr>
          </a:p>
          <a:p>
            <a:endParaRPr lang="en-US" dirty="0">
              <a:latin typeface="Times New Roman"/>
              <a:ea typeface="Tahoma"/>
            </a:endParaRPr>
          </a:p>
          <a:p>
            <a:r>
              <a:rPr lang="en-US" dirty="0">
                <a:solidFill>
                  <a:schemeClr val="tx1">
                    <a:lumMod val="75000"/>
                    <a:lumOff val="25000"/>
                  </a:schemeClr>
                </a:solidFill>
                <a:latin typeface="Times New Roman"/>
                <a:ea typeface="Tahoma"/>
                <a:cs typeface="Times New Roman"/>
              </a:rPr>
              <a:t>This contrasts with the information presented to the Board in April 2021 by the</a:t>
            </a:r>
          </a:p>
          <a:p>
            <a:r>
              <a:rPr lang="en-US" dirty="0">
                <a:solidFill>
                  <a:schemeClr val="tx1">
                    <a:lumMod val="75000"/>
                    <a:lumOff val="25000"/>
                  </a:schemeClr>
                </a:solidFill>
                <a:latin typeface="Times New Roman"/>
                <a:ea typeface="Tahoma"/>
                <a:cs typeface="Times New Roman"/>
              </a:rPr>
              <a:t>Transportation Department Leadership, in which "Choice" was identified as the principal logistical and budget challenge to the district's transportation system. The Assistant Director stated, “allowing students to choose, this is the kind of transportation we are providing, and it is tasking us beyond our means.” </a:t>
            </a:r>
          </a:p>
          <a:p>
            <a:endParaRPr lang="en-US" dirty="0">
              <a:solidFill>
                <a:srgbClr val="595959"/>
              </a:solidFill>
              <a:latin typeface="Times New Roman"/>
              <a:ea typeface="Tahoma"/>
              <a:cs typeface="Times New Roman"/>
            </a:endParaRPr>
          </a:p>
          <a:p>
            <a:endParaRPr lang="en-US" dirty="0">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cs typeface="Tahoma"/>
            </a:endParaRPr>
          </a:p>
        </p:txBody>
      </p:sp>
    </p:spTree>
    <p:extLst>
      <p:ext uri="{BB962C8B-B14F-4D97-AF65-F5344CB8AC3E}">
        <p14:creationId xmlns:p14="http://schemas.microsoft.com/office/powerpoint/2010/main" val="637662334"/>
      </p:ext>
    </p:extLst>
  </p:cSld>
  <p:clrMapOvr>
    <a:masterClrMapping/>
  </p:clrMapOvr>
  <p:transition spd="slow" advClick="0" advTm="2000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Why We Still Need It</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954655"/>
          </a:xfrm>
          <a:prstGeom prst="rect">
            <a:avLst/>
          </a:prstGeom>
          <a:noFill/>
        </p:spPr>
        <p:txBody>
          <a:bodyPr wrap="square" lIns="91440" tIns="45720" rIns="91440" bIns="45720" rtlCol="0" anchor="t">
            <a:spAutoFit/>
          </a:bodyPr>
          <a:lstStyle/>
          <a:p>
            <a:r>
              <a:rPr lang="en-US" dirty="0">
                <a:solidFill>
                  <a:schemeClr val="tx1">
                    <a:lumMod val="65000"/>
                    <a:lumOff val="35000"/>
                  </a:schemeClr>
                </a:solidFill>
                <a:latin typeface="Times New Roman"/>
                <a:ea typeface="Tahoma"/>
                <a:cs typeface="Times New Roman"/>
              </a:rPr>
              <a:t>Educational misinformation that is intentionally fed into the community </a:t>
            </a:r>
            <a:r>
              <a:rPr lang="en-US" dirty="0">
                <a:solidFill>
                  <a:schemeClr val="tx1">
                    <a:lumMod val="65000"/>
                    <a:lumOff val="35000"/>
                  </a:schemeClr>
                </a:solidFill>
                <a:latin typeface="Times New Roman"/>
                <a:ea typeface="Tahoma"/>
              </a:rPr>
              <a:t>is detrimental to the academic progress of our students.</a:t>
            </a:r>
            <a:endParaRPr lang="en-US" dirty="0">
              <a:solidFill>
                <a:schemeClr val="tx1">
                  <a:lumMod val="65000"/>
                  <a:lumOff val="35000"/>
                </a:schemeClr>
              </a:solidFill>
              <a:latin typeface="Times New Roman"/>
              <a:ea typeface="Tahoma"/>
              <a:cs typeface="Times New Roman"/>
            </a:endParaRPr>
          </a:p>
          <a:p>
            <a:endParaRPr lang="en-US" dirty="0">
              <a:solidFill>
                <a:schemeClr val="tx1">
                  <a:lumMod val="65000"/>
                  <a:lumOff val="35000"/>
                </a:schemeClr>
              </a:solidFill>
              <a:latin typeface="Times New Roman"/>
              <a:ea typeface="Tahoma"/>
            </a:endParaRPr>
          </a:p>
          <a:p>
            <a:r>
              <a:rPr lang="en-US" dirty="0">
                <a:solidFill>
                  <a:schemeClr val="tx1">
                    <a:lumMod val="65000"/>
                    <a:lumOff val="35000"/>
                  </a:schemeClr>
                </a:solidFill>
                <a:latin typeface="Times New Roman"/>
                <a:ea typeface="Tahoma"/>
              </a:rPr>
              <a:t>Dr. Virginia Calvin told us </a:t>
            </a:r>
            <a:r>
              <a:rPr lang="en-US" dirty="0">
                <a:solidFill>
                  <a:schemeClr val="tx1">
                    <a:lumMod val="65000"/>
                    <a:lumOff val="35000"/>
                  </a:schemeClr>
                </a:solidFill>
                <a:latin typeface="Times New Roman"/>
                <a:ea typeface="Tahoma"/>
                <a:cs typeface="Times New Roman"/>
              </a:rPr>
              <a:t>25 years ago </a:t>
            </a:r>
            <a:r>
              <a:rPr lang="en-US" dirty="0">
                <a:solidFill>
                  <a:schemeClr val="tx1">
                    <a:lumMod val="65000"/>
                    <a:lumOff val="35000"/>
                  </a:schemeClr>
                </a:solidFill>
                <a:latin typeface="Times New Roman"/>
                <a:ea typeface="Tahoma"/>
              </a:rPr>
              <a:t>that "Choice" would drain our public school coffers.</a:t>
            </a:r>
          </a:p>
          <a:p>
            <a:endParaRPr lang="en-US" dirty="0">
              <a:solidFill>
                <a:schemeClr val="tx1">
                  <a:lumMod val="65000"/>
                  <a:lumOff val="35000"/>
                </a:schemeClr>
              </a:solidFill>
              <a:latin typeface="Times New Roman"/>
              <a:ea typeface="Tahoma"/>
            </a:endParaRPr>
          </a:p>
          <a:p>
            <a:r>
              <a:rPr lang="en-US" dirty="0">
                <a:solidFill>
                  <a:schemeClr val="tx1">
                    <a:lumMod val="75000"/>
                    <a:lumOff val="25000"/>
                  </a:schemeClr>
                </a:solidFill>
                <a:latin typeface="Times New Roman"/>
                <a:ea typeface="Tahoma"/>
                <a:cs typeface="Times New Roman"/>
              </a:rPr>
              <a:t>The Federal Court Order for the SBCSC should be maintained to ensure that the corporation seeks, "to disrupt and transform structures that for decades disenfranchised students of color". (Greene, 2021)</a:t>
            </a:r>
            <a:endParaRPr lang="en-US" dirty="0">
              <a:solidFill>
                <a:schemeClr val="tx1">
                  <a:lumMod val="75000"/>
                  <a:lumOff val="25000"/>
                </a:schemeClr>
              </a:solidFill>
            </a:endParaRPr>
          </a:p>
          <a:p>
            <a:endParaRPr lang="en-US" dirty="0">
              <a:solidFill>
                <a:srgbClr val="595959"/>
              </a:solidFill>
              <a:latin typeface="Times New Roman"/>
              <a:ea typeface="Tahoma"/>
            </a:endParaRPr>
          </a:p>
          <a:p>
            <a:endParaRPr lang="en-US" dirty="0">
              <a:solidFill>
                <a:srgbClr val="595959"/>
              </a:solidFill>
              <a:latin typeface="Times New Roman"/>
              <a:ea typeface="Tahoma"/>
            </a:endParaRPr>
          </a:p>
          <a:p>
            <a:endParaRPr lang="en-US" sz="1800" dirty="0">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cs typeface="Tahoma"/>
            </a:endParaRPr>
          </a:p>
        </p:txBody>
      </p:sp>
    </p:spTree>
    <p:extLst>
      <p:ext uri="{BB962C8B-B14F-4D97-AF65-F5344CB8AC3E}">
        <p14:creationId xmlns:p14="http://schemas.microsoft.com/office/powerpoint/2010/main" val="1812086325"/>
      </p:ext>
    </p:extLst>
  </p:cSld>
  <p:clrMapOvr>
    <a:masterClrMapping/>
  </p:clrMapOvr>
  <p:transition spd="slow" advClick="0" advTm="2000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Why We Still Need It</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3539430"/>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latin typeface="Times New Roman"/>
                <a:ea typeface="Tahoma"/>
                <a:cs typeface="Helvetica"/>
              </a:rPr>
              <a:t>We maintain this idea: Historically, the NAACP has led the charge to ensure that safety nets remain in place for equal opportunity of all citizens, but it has and always will be an effort that should be demanded by the greater community. We believe that, in order to understand the history of this subject, it is necessary to educate and enlighten, as well as to be used as a tool to measure whether or not there has been sustainable improvement. </a:t>
            </a:r>
            <a:endParaRPr lang="en-US" dirty="0">
              <a:solidFill>
                <a:schemeClr val="tx1">
                  <a:lumMod val="75000"/>
                  <a:lumOff val="25000"/>
                </a:schemeClr>
              </a:solidFill>
              <a:latin typeface="Times New Roman"/>
            </a:endParaRPr>
          </a:p>
          <a:p>
            <a:br>
              <a:rPr lang="en-US" dirty="0">
                <a:solidFill>
                  <a:schemeClr val="tx1">
                    <a:lumMod val="75000"/>
                    <a:lumOff val="25000"/>
                  </a:schemeClr>
                </a:solidFill>
                <a:latin typeface="Times New Roman"/>
              </a:rPr>
            </a:br>
            <a:r>
              <a:rPr lang="en-US" dirty="0">
                <a:solidFill>
                  <a:schemeClr val="tx1">
                    <a:lumMod val="75000"/>
                    <a:lumOff val="25000"/>
                  </a:schemeClr>
                </a:solidFill>
                <a:latin typeface="Times New Roman"/>
                <a:ea typeface="Tahoma"/>
                <a:cs typeface="Helvetica"/>
              </a:rPr>
              <a:t>There should be a collective effort to hold the SBCSC accountable to heed the advice of Dr. Jennifer Warlick, "Rather than seeking to escape its current consent decree the school board should recommit to the goals of desegregation and remedy the problems at its urban core."</a:t>
            </a:r>
            <a:endParaRPr lang="en-US">
              <a:solidFill>
                <a:schemeClr val="tx1">
                  <a:lumMod val="75000"/>
                  <a:lumOff val="25000"/>
                </a:schemeClr>
              </a:solidFill>
              <a:latin typeface="Times New Roman"/>
            </a:endParaRPr>
          </a:p>
          <a:p>
            <a:endParaRPr lang="en-US" dirty="0">
              <a:solidFill>
                <a:schemeClr val="tx1">
                  <a:lumMod val="75000"/>
                  <a:lumOff val="25000"/>
                </a:schemeClr>
              </a:solidFill>
              <a:latin typeface="Times New Roman"/>
              <a:ea typeface="Tahoma"/>
              <a:cs typeface="Helvetica"/>
            </a:endParaRPr>
          </a:p>
          <a:p>
            <a:endParaRPr lang="en-US" dirty="0">
              <a:solidFill>
                <a:srgbClr val="404040"/>
              </a:solidFill>
              <a:latin typeface="Times New Roman"/>
              <a:ea typeface="Tahoma"/>
              <a:cs typeface="Helvetica"/>
            </a:endParaRPr>
          </a:p>
          <a:p>
            <a:endParaRPr lang="en-US" dirty="0">
              <a:solidFill>
                <a:srgbClr val="404040"/>
              </a:solidFill>
              <a:latin typeface="Times New Roman"/>
              <a:ea typeface="Tahoma"/>
              <a:cs typeface="Helvetic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cs typeface="Tahoma"/>
            </a:endParaRPr>
          </a:p>
        </p:txBody>
      </p:sp>
    </p:spTree>
    <p:extLst>
      <p:ext uri="{BB962C8B-B14F-4D97-AF65-F5344CB8AC3E}">
        <p14:creationId xmlns:p14="http://schemas.microsoft.com/office/powerpoint/2010/main" val="1904209088"/>
      </p:ext>
    </p:extLst>
  </p:cSld>
  <p:clrMapOvr>
    <a:masterClrMapping/>
  </p:clrMapOvr>
  <p:transition spd="slow" advClick="0" advTm="2000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59943" y="99496"/>
            <a:ext cx="7499605" cy="1250676"/>
          </a:xfrm>
          <a:prstGeom prst="rect">
            <a:avLst/>
          </a:prstGeom>
        </p:spPr>
        <p:txBody>
          <a:bodyPr spcFirstLastPara="1" vert="horz" lIns="91440" tIns="45720" rIns="91440" bIns="45720" rtlCol="0" anchor="b" anchorCtr="0">
            <a:normAutofit/>
          </a:bodyPr>
          <a:lstStyle/>
          <a:p>
            <a:r>
              <a:rPr lang="en-US" sz="2100" dirty="0">
                <a:latin typeface="Calibri Light"/>
                <a:ea typeface="+mj-lt"/>
                <a:cs typeface="+mj-lt"/>
              </a:rPr>
              <a:t>Comments? Questions?</a:t>
            </a:r>
            <a:endParaRPr lang="en-US" sz="2100" dirty="0">
              <a:latin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5" name="TextBox 4">
            <a:extLst>
              <a:ext uri="{FF2B5EF4-FFF2-40B4-BE49-F238E27FC236}">
                <a16:creationId xmlns:a16="http://schemas.microsoft.com/office/drawing/2014/main" id="{77116D24-FF2F-BED1-D486-17D4C3342537}"/>
              </a:ext>
            </a:extLst>
          </p:cNvPr>
          <p:cNvSpPr txBox="1"/>
          <p:nvPr/>
        </p:nvSpPr>
        <p:spPr>
          <a:xfrm>
            <a:off x="991195" y="180379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3E0061E-9B67-5366-E9A8-B9A78804FB23}"/>
              </a:ext>
            </a:extLst>
          </p:cNvPr>
          <p:cNvSpPr txBox="1"/>
          <p:nvPr/>
        </p:nvSpPr>
        <p:spPr>
          <a:xfrm>
            <a:off x="917774" y="1406446"/>
            <a:ext cx="7740100" cy="2893100"/>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latin typeface="Times New Roman"/>
                <a:ea typeface="Tahoma"/>
              </a:rPr>
              <a:t>Trina Robinson, President</a:t>
            </a:r>
          </a:p>
          <a:p>
            <a:r>
              <a:rPr lang="en-US" dirty="0">
                <a:solidFill>
                  <a:schemeClr val="tx1">
                    <a:lumMod val="75000"/>
                    <a:lumOff val="25000"/>
                  </a:schemeClr>
                </a:solidFill>
                <a:latin typeface="Times New Roman"/>
                <a:ea typeface="Tahoma"/>
              </a:rPr>
              <a:t>South Bend NAACP</a:t>
            </a:r>
          </a:p>
          <a:p>
            <a:r>
              <a:rPr lang="en-US" dirty="0">
                <a:solidFill>
                  <a:schemeClr val="tx1">
                    <a:lumMod val="75000"/>
                    <a:lumOff val="25000"/>
                  </a:schemeClr>
                </a:solidFill>
                <a:latin typeface="Times New Roman"/>
                <a:ea typeface="Tahoma"/>
                <a:hlinkClick r:id="rId4">
                  <a:extLst>
                    <a:ext uri="{A12FA001-AC4F-418D-AE19-62706E023703}">
                      <ahyp:hlinkClr xmlns:ahyp="http://schemas.microsoft.com/office/drawing/2018/hyperlinkcolor" val="tx"/>
                    </a:ext>
                  </a:extLst>
                </a:hlinkClick>
              </a:rPr>
              <a:t>trob258@outlook.com</a:t>
            </a:r>
            <a:endParaRPr lang="en-US">
              <a:solidFill>
                <a:schemeClr val="tx1">
                  <a:lumMod val="75000"/>
                  <a:lumOff val="25000"/>
                </a:schemeClr>
              </a:solidFill>
              <a:latin typeface="Times New Roman"/>
              <a:hlinkClick r:id="rId4">
                <a:extLst>
                  <a:ext uri="{A12FA001-AC4F-418D-AE19-62706E023703}">
                    <ahyp:hlinkClr xmlns:ahyp="http://schemas.microsoft.com/office/drawing/2018/hyperlinkcolor" val="tx"/>
                  </a:ext>
                </a:extLst>
              </a:hlinkClick>
            </a:endParaRPr>
          </a:p>
          <a:p>
            <a:endParaRPr lang="en-US" dirty="0">
              <a:solidFill>
                <a:schemeClr val="tx1">
                  <a:lumMod val="75000"/>
                  <a:lumOff val="25000"/>
                </a:schemeClr>
              </a:solidFill>
              <a:latin typeface="Times New Roman"/>
              <a:ea typeface="Tahoma"/>
            </a:endParaRPr>
          </a:p>
          <a:p>
            <a:r>
              <a:rPr lang="en-US" dirty="0">
                <a:solidFill>
                  <a:schemeClr val="tx1">
                    <a:lumMod val="75000"/>
                    <a:lumOff val="25000"/>
                  </a:schemeClr>
                </a:solidFill>
                <a:latin typeface="Times New Roman"/>
                <a:ea typeface="Tahoma"/>
              </a:rPr>
              <a:t>Oletha Jones, Education Chairperson</a:t>
            </a:r>
          </a:p>
          <a:p>
            <a:r>
              <a:rPr lang="en-US" dirty="0">
                <a:solidFill>
                  <a:schemeClr val="tx1">
                    <a:lumMod val="75000"/>
                    <a:lumOff val="25000"/>
                  </a:schemeClr>
                </a:solidFill>
                <a:latin typeface="Times New Roman"/>
                <a:ea typeface="Tahoma"/>
              </a:rPr>
              <a:t>South Bend NAACP</a:t>
            </a:r>
          </a:p>
          <a:p>
            <a:r>
              <a:rPr lang="en-US" dirty="0">
                <a:solidFill>
                  <a:schemeClr val="tx1">
                    <a:lumMod val="75000"/>
                    <a:lumOff val="25000"/>
                  </a:schemeClr>
                </a:solidFill>
                <a:latin typeface="Times New Roman"/>
                <a:ea typeface="Tahoma"/>
                <a:hlinkClick r:id="rId5">
                  <a:extLst>
                    <a:ext uri="{A12FA001-AC4F-418D-AE19-62706E023703}">
                      <ahyp:hlinkClr xmlns:ahyp="http://schemas.microsoft.com/office/drawing/2018/hyperlinkcolor" val="tx"/>
                    </a:ext>
                  </a:extLst>
                </a:hlinkClick>
              </a:rPr>
              <a:t>oljones614@att.net</a:t>
            </a:r>
            <a:endParaRPr lang="en-US">
              <a:solidFill>
                <a:schemeClr val="tx1">
                  <a:lumMod val="75000"/>
                  <a:lumOff val="25000"/>
                </a:schemeClr>
              </a:solidFill>
              <a:latin typeface="Times New Roman"/>
              <a:hlinkClick r:id="rId5">
                <a:extLst>
                  <a:ext uri="{A12FA001-AC4F-418D-AE19-62706E023703}">
                    <ahyp:hlinkClr xmlns:ahyp="http://schemas.microsoft.com/office/drawing/2018/hyperlinkcolor" val="tx"/>
                  </a:ext>
                </a:extLst>
              </a:hlinkClick>
            </a:endParaRPr>
          </a:p>
          <a:p>
            <a:endParaRPr lang="en-US" dirty="0">
              <a:ea typeface="Tahoma"/>
            </a:endParaRPr>
          </a:p>
          <a:p>
            <a:endParaRPr lang="en-US" dirty="0">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endParaRPr>
          </a:p>
          <a:p>
            <a:endParaRPr lang="en-US" dirty="0">
              <a:solidFill>
                <a:schemeClr val="tx1">
                  <a:lumMod val="65000"/>
                  <a:lumOff val="35000"/>
                </a:schemeClr>
              </a:solidFill>
              <a:latin typeface="Times New Roman"/>
              <a:ea typeface="Tahoma"/>
              <a:cs typeface="Tahoma"/>
            </a:endParaRPr>
          </a:p>
        </p:txBody>
      </p:sp>
      <p:sp>
        <p:nvSpPr>
          <p:cNvPr id="2" name="TextBox 1">
            <a:extLst>
              <a:ext uri="{FF2B5EF4-FFF2-40B4-BE49-F238E27FC236}">
                <a16:creationId xmlns:a16="http://schemas.microsoft.com/office/drawing/2014/main" id="{9A3DB742-780B-1AB6-0016-72128F0356A8}"/>
              </a:ext>
            </a:extLst>
          </p:cNvPr>
          <p:cNvSpPr txBox="1"/>
          <p:nvPr/>
        </p:nvSpPr>
        <p:spPr>
          <a:xfrm>
            <a:off x="4718097" y="3961828"/>
            <a:ext cx="40151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Times New Roman"/>
              </a:rPr>
              <a:t>Slideshow by Laurie McGowan, M.S. Ed</a:t>
            </a:r>
          </a:p>
        </p:txBody>
      </p:sp>
    </p:spTree>
    <p:extLst>
      <p:ext uri="{BB962C8B-B14F-4D97-AF65-F5344CB8AC3E}">
        <p14:creationId xmlns:p14="http://schemas.microsoft.com/office/powerpoint/2010/main" val="4052905558"/>
      </p:ext>
    </p:extLst>
  </p:cSld>
  <p:clrMapOvr>
    <a:masterClrMapping/>
  </p:clrMapOvr>
  <p:transition spd="slow" advClick="0" advTm="20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pPr marL="0" lvl="0" indent="0">
              <a:spcAft>
                <a:spcPts val="0"/>
              </a:spcAft>
            </a:pPr>
            <a:r>
              <a:rPr lang="en-US" sz="2100" dirty="0"/>
              <a:t>Documents</a:t>
            </a:r>
            <a:br>
              <a:rPr lang="en-US" sz="2100" kern="1200" dirty="0"/>
            </a:br>
            <a:endParaRPr lang="en-US" sz="2100" kern="1200">
              <a:latin typeface="+mj-lt"/>
              <a:cs typeface="Calibri Light"/>
            </a:endParaRPr>
          </a:p>
        </p:txBody>
      </p:sp>
      <p:sp>
        <p:nvSpPr>
          <p:cNvPr id="2" name="TextBox 1">
            <a:extLst>
              <a:ext uri="{FF2B5EF4-FFF2-40B4-BE49-F238E27FC236}">
                <a16:creationId xmlns:a16="http://schemas.microsoft.com/office/drawing/2014/main" id="{CBD2ACCC-BE5B-A858-DF8D-69415471799F}"/>
              </a:ext>
            </a:extLst>
          </p:cNvPr>
          <p:cNvSpPr txBox="1"/>
          <p:nvPr/>
        </p:nvSpPr>
        <p:spPr>
          <a:xfrm>
            <a:off x="1867117" y="1363120"/>
            <a:ext cx="6646431" cy="25042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57150">
              <a:lnSpc>
                <a:spcPct val="150000"/>
              </a:lnSpc>
              <a:spcAft>
                <a:spcPts val="600"/>
              </a:spcAft>
            </a:pPr>
            <a:r>
              <a:rPr lang="en" sz="1200" kern="1200" dirty="0">
                <a:solidFill>
                  <a:schemeClr val="tx1">
                    <a:lumMod val="75000"/>
                    <a:lumOff val="25000"/>
                  </a:schemeClr>
                </a:solidFill>
                <a:latin typeface="Times New Roman"/>
                <a:ea typeface="+mn-ea"/>
              </a:rPr>
              <a:t>The Consent Decree has a long and non-linear history. Over the course of time, some issues occurred simultaneously. This presentation will focus on the most important points, based on the following documents:</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1980 Federal Consent Decree</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Plan Z Amendment</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Focus 2018 Amendment</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Focus 2018 Stipulation</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2020 Modified Stipulation</a:t>
            </a:r>
          </a:p>
          <a:p>
            <a:pPr marL="228600" indent="-171450">
              <a:lnSpc>
                <a:spcPct val="150000"/>
              </a:lnSpc>
              <a:spcAft>
                <a:spcPts val="600"/>
              </a:spcAft>
              <a:buChar char="•"/>
            </a:pPr>
            <a:r>
              <a:rPr lang="en" sz="1200" kern="1200" dirty="0">
                <a:solidFill>
                  <a:schemeClr val="tx1">
                    <a:lumMod val="75000"/>
                    <a:lumOff val="25000"/>
                  </a:schemeClr>
                </a:solidFill>
                <a:latin typeface="Times New Roman"/>
                <a:ea typeface="+mn-ea"/>
              </a:rPr>
              <a:t>Vision Statement on Racial Equity and Antiracist policy in SBCSC</a:t>
            </a: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Tree>
    <p:extLst>
      <p:ext uri="{BB962C8B-B14F-4D97-AF65-F5344CB8AC3E}">
        <p14:creationId xmlns:p14="http://schemas.microsoft.com/office/powerpoint/2010/main" val="775386600"/>
      </p:ext>
    </p:extLst>
  </p:cSld>
  <p:clrMapOvr>
    <a:masterClrMapping/>
  </p:clrMapOvr>
  <p:transition spd="slow" advClick="0" advTm="20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South Bend and Segregation</a:t>
            </a:r>
            <a:br>
              <a:rPr lang="en-US" sz="2100" kern="1200" dirty="0"/>
            </a:br>
            <a:endParaRPr lang="en-US" sz="2100" kern="1200">
              <a:latin typeface="+mj-lt"/>
              <a:ea typeface="Calibri Light"/>
              <a:cs typeface="Calibri Light"/>
            </a:endParaRPr>
          </a:p>
        </p:txBody>
      </p:sp>
      <p:sp>
        <p:nvSpPr>
          <p:cNvPr id="2" name="TextBox 1">
            <a:extLst>
              <a:ext uri="{FF2B5EF4-FFF2-40B4-BE49-F238E27FC236}">
                <a16:creationId xmlns:a16="http://schemas.microsoft.com/office/drawing/2014/main" id="{CBD2ACCC-BE5B-A858-DF8D-69415471799F}"/>
              </a:ext>
            </a:extLst>
          </p:cNvPr>
          <p:cNvSpPr txBox="1"/>
          <p:nvPr/>
        </p:nvSpPr>
        <p:spPr>
          <a:xfrm>
            <a:off x="1695238" y="1363120"/>
            <a:ext cx="6818310" cy="25042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50000"/>
              </a:lnSpc>
            </a:pPr>
            <a:r>
              <a:rPr lang="en" sz="1200" kern="1200" dirty="0">
                <a:solidFill>
                  <a:schemeClr val="tx1">
                    <a:lumMod val="75000"/>
                    <a:lumOff val="25000"/>
                  </a:schemeClr>
                </a:solidFill>
                <a:latin typeface="Times New Roman"/>
                <a:ea typeface="+mn-ea"/>
              </a:rPr>
              <a:t>Even after the 1954 Supreme Court decision, </a:t>
            </a:r>
            <a:r>
              <a:rPr lang="en" sz="1200" i="1" kern="1200" dirty="0">
                <a:solidFill>
                  <a:schemeClr val="tx1">
                    <a:lumMod val="75000"/>
                    <a:lumOff val="25000"/>
                  </a:schemeClr>
                </a:solidFill>
                <a:latin typeface="Times New Roman"/>
                <a:ea typeface="+mn-ea"/>
              </a:rPr>
              <a:t>Brown v Board of Education</a:t>
            </a:r>
            <a:r>
              <a:rPr lang="en" sz="1200" kern="1200" dirty="0">
                <a:solidFill>
                  <a:schemeClr val="tx1">
                    <a:lumMod val="75000"/>
                    <a:lumOff val="25000"/>
                  </a:schemeClr>
                </a:solidFill>
                <a:latin typeface="Times New Roman"/>
                <a:ea typeface="+mn-ea"/>
              </a:rPr>
              <a:t>, made the concept of “separate but equal” illegal, SBCSC was slow to eliminate segregated schools. After the roof collapse of the all-Black Linden School in 1966, activists organized to demand full integration and equal access to educational resources for all children. It took years but the DOJ ultimately sued SBCSC for its failure to comply with the Supreme Court’s Brown v Board decision.</a:t>
            </a:r>
            <a:endParaRPr lang="en-US" sz="1200" kern="1200" dirty="0">
              <a:solidFill>
                <a:schemeClr val="tx1">
                  <a:lumMod val="75000"/>
                  <a:lumOff val="25000"/>
                </a:schemeClr>
              </a:solidFill>
              <a:latin typeface="Times New Roman"/>
              <a:ea typeface="+mn-ea"/>
            </a:endParaRPr>
          </a:p>
          <a:p>
            <a:pPr>
              <a:lnSpc>
                <a:spcPct val="150000"/>
              </a:lnSpc>
            </a:pPr>
            <a:endParaRPr lang="en-US" sz="1200" kern="1200" dirty="0">
              <a:solidFill>
                <a:schemeClr val="tx1">
                  <a:lumMod val="75000"/>
                  <a:lumOff val="25000"/>
                </a:schemeClr>
              </a:solidFill>
              <a:latin typeface="Times New Roman"/>
              <a:ea typeface="+mn-ea"/>
            </a:endParaRPr>
          </a:p>
          <a:p>
            <a:pPr>
              <a:lnSpc>
                <a:spcPct val="150000"/>
              </a:lnSpc>
              <a:spcBef>
                <a:spcPct val="0"/>
              </a:spcBef>
            </a:pPr>
            <a:r>
              <a:rPr lang="en" sz="1200" kern="1200" dirty="0">
                <a:solidFill>
                  <a:schemeClr val="tx1">
                    <a:lumMod val="75000"/>
                    <a:lumOff val="25000"/>
                  </a:schemeClr>
                </a:solidFill>
                <a:latin typeface="Times New Roman"/>
                <a:ea typeface="+mn-ea"/>
              </a:rPr>
              <a:t>In May 1980, the </a:t>
            </a:r>
            <a:r>
              <a:rPr lang="en" sz="1200" b="1" i="1" kern="1200" dirty="0">
                <a:solidFill>
                  <a:schemeClr val="tx1">
                    <a:lumMod val="75000"/>
                    <a:lumOff val="25000"/>
                  </a:schemeClr>
                </a:solidFill>
                <a:latin typeface="Times New Roman"/>
                <a:ea typeface="+mn-ea"/>
              </a:rPr>
              <a:t>United States of America </a:t>
            </a:r>
            <a:r>
              <a:rPr lang="en" sz="1200" kern="1200" dirty="0">
                <a:solidFill>
                  <a:schemeClr val="tx1">
                    <a:lumMod val="75000"/>
                    <a:lumOff val="25000"/>
                  </a:schemeClr>
                </a:solidFill>
                <a:latin typeface="Times New Roman"/>
                <a:ea typeface="+mn-ea"/>
              </a:rPr>
              <a:t>and </a:t>
            </a:r>
            <a:r>
              <a:rPr lang="en" sz="1200" b="1" i="1" kern="1200" dirty="0">
                <a:solidFill>
                  <a:schemeClr val="tx1">
                    <a:lumMod val="75000"/>
                    <a:lumOff val="25000"/>
                  </a:schemeClr>
                </a:solidFill>
                <a:latin typeface="Times New Roman"/>
                <a:ea typeface="+mn-ea"/>
              </a:rPr>
              <a:t>South Bend Community Schools Corp </a:t>
            </a:r>
            <a:r>
              <a:rPr lang="en" sz="1200" kern="1200" dirty="0">
                <a:solidFill>
                  <a:schemeClr val="tx1">
                    <a:lumMod val="75000"/>
                    <a:lumOff val="25000"/>
                  </a:schemeClr>
                </a:solidFill>
                <a:latin typeface="Times New Roman"/>
                <a:ea typeface="+mn-ea"/>
              </a:rPr>
              <a:t>entered into a Consent Decree. </a:t>
            </a:r>
            <a:endParaRPr lang="en" sz="1200">
              <a:solidFill>
                <a:schemeClr val="tx1">
                  <a:lumMod val="75000"/>
                  <a:lumOff val="25000"/>
                </a:schemeClr>
              </a:solidFill>
              <a:latin typeface="Times New Roman"/>
              <a:ea typeface="+mn-ea"/>
            </a:endParaRP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a:p>
            <a:pPr marL="57150">
              <a:lnSpc>
                <a:spcPct val="150000"/>
              </a:lnSpc>
              <a:spcAft>
                <a:spcPts val="600"/>
              </a:spcAft>
            </a:pPr>
            <a:endParaRPr lang="en" sz="1200" kern="1200" dirty="0">
              <a:solidFill>
                <a:schemeClr val="tx1">
                  <a:lumMod val="50000"/>
                  <a:lumOff val="50000"/>
                </a:schemeClr>
              </a:solidFill>
              <a:latin typeface="Times New Roman"/>
              <a:ea typeface="+mn-ea"/>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Tree>
    <p:extLst>
      <p:ext uri="{BB962C8B-B14F-4D97-AF65-F5344CB8AC3E}">
        <p14:creationId xmlns:p14="http://schemas.microsoft.com/office/powerpoint/2010/main" val="3032642837"/>
      </p:ext>
    </p:extLst>
  </p:cSld>
  <p:clrMapOvr>
    <a:masterClrMapping/>
  </p:clrMapOvr>
  <p:transition spd="slow" advClick="0" advTm="20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Is the Consent Decree?</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pic>
        <p:nvPicPr>
          <p:cNvPr id="5" name="Google Shape;96;p18" descr="A close-up of a document&#10;&#10;Description automatically generated">
            <a:extLst>
              <a:ext uri="{FF2B5EF4-FFF2-40B4-BE49-F238E27FC236}">
                <a16:creationId xmlns:a16="http://schemas.microsoft.com/office/drawing/2014/main" id="{6E0D97AF-F5C8-2CD0-1751-74367AEE5E5A}"/>
              </a:ext>
            </a:extLst>
          </p:cNvPr>
          <p:cNvPicPr preferRelativeResize="0"/>
          <p:nvPr/>
        </p:nvPicPr>
        <p:blipFill>
          <a:blip r:embed="rId4">
            <a:alphaModFix/>
          </a:blip>
          <a:stretch>
            <a:fillRect/>
          </a:stretch>
        </p:blipFill>
        <p:spPr>
          <a:xfrm>
            <a:off x="2538977" y="1327605"/>
            <a:ext cx="4404623" cy="2718189"/>
          </a:xfrm>
          <a:prstGeom prst="rect">
            <a:avLst/>
          </a:prstGeom>
          <a:noFill/>
          <a:ln>
            <a:noFill/>
          </a:ln>
          <a:effectLst>
            <a:outerShdw blurRad="57150" dist="19050" dir="5400000" algn="bl" rotWithShape="0">
              <a:srgbClr val="000000">
                <a:alpha val="50000"/>
              </a:srgbClr>
            </a:outerShdw>
          </a:effectLst>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lang="en-US" sz="1100">
              <a:solidFill>
                <a:schemeClr val="tx1">
                  <a:lumMod val="75000"/>
                  <a:lumOff val="25000"/>
                </a:schemeClr>
              </a:solidFill>
              <a:latin typeface="Times New Roman"/>
            </a:endParaRPr>
          </a:p>
        </p:txBody>
      </p:sp>
      <p:sp>
        <p:nvSpPr>
          <p:cNvPr id="9" name="TextBox 8">
            <a:extLst>
              <a:ext uri="{FF2B5EF4-FFF2-40B4-BE49-F238E27FC236}">
                <a16:creationId xmlns:a16="http://schemas.microsoft.com/office/drawing/2014/main" id="{E9AFAC0B-5F94-7AE8-F3AB-6EE468B7CEDA}"/>
              </a:ext>
            </a:extLst>
          </p:cNvPr>
          <p:cNvSpPr txBox="1"/>
          <p:nvPr/>
        </p:nvSpPr>
        <p:spPr>
          <a:xfrm>
            <a:off x="6012066" y="1833086"/>
            <a:ext cx="2251568" cy="738664"/>
          </a:xfrm>
          <a:prstGeom prst="rect">
            <a:avLst/>
          </a:prstGeom>
          <a:solidFill>
            <a:srgbClr val="DAE3F3"/>
          </a:solidFill>
          <a:ln>
            <a:solidFill>
              <a:schemeClr val="tx1">
                <a:lumMod val="50000"/>
                <a:lumOff val="50000"/>
              </a:schemeClr>
            </a:solidFill>
          </a:ln>
        </p:spPr>
        <p:txBody>
          <a:bodyPr wrap="square" lIns="91440" tIns="45720" rIns="91440" bIns="45720" rtlCol="0" anchor="t">
            <a:spAutoFit/>
          </a:bodyPr>
          <a:lstStyle/>
          <a:p>
            <a:r>
              <a:rPr lang="en-US" dirty="0">
                <a:solidFill>
                  <a:schemeClr val="tx1"/>
                </a:solidFill>
                <a:latin typeface="Times New Roman"/>
              </a:rPr>
              <a:t>A settlement approved by the court … final and binding</a:t>
            </a:r>
          </a:p>
        </p:txBody>
      </p:sp>
    </p:spTree>
    <p:extLst>
      <p:ext uri="{BB962C8B-B14F-4D97-AF65-F5344CB8AC3E}">
        <p14:creationId xmlns:p14="http://schemas.microsoft.com/office/powerpoint/2010/main" val="3139942190"/>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Was the Complaint?</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lang="en-US" sz="1100">
              <a:solidFill>
                <a:schemeClr val="tx1">
                  <a:lumMod val="75000"/>
                  <a:lumOff val="25000"/>
                </a:schemeClr>
              </a:solidFill>
              <a:latin typeface="Times New Roman"/>
            </a:endParaRPr>
          </a:p>
        </p:txBody>
      </p:sp>
      <p:pic>
        <p:nvPicPr>
          <p:cNvPr id="3" name="Google Shape;102;p19" descr="A black and white document with text&#10;&#10;Description automatically generated">
            <a:extLst>
              <a:ext uri="{FF2B5EF4-FFF2-40B4-BE49-F238E27FC236}">
                <a16:creationId xmlns:a16="http://schemas.microsoft.com/office/drawing/2014/main" id="{28BD3EB1-DB36-203A-3726-A466F34AD255}"/>
              </a:ext>
            </a:extLst>
          </p:cNvPr>
          <p:cNvPicPr preferRelativeResize="0"/>
          <p:nvPr/>
        </p:nvPicPr>
        <p:blipFill>
          <a:blip r:embed="rId4">
            <a:alphaModFix/>
          </a:blip>
          <a:stretch>
            <a:fillRect/>
          </a:stretch>
        </p:blipFill>
        <p:spPr>
          <a:xfrm>
            <a:off x="2336429" y="1324822"/>
            <a:ext cx="5853649" cy="2577707"/>
          </a:xfrm>
          <a:prstGeom prst="rect">
            <a:avLst/>
          </a:prstGeom>
          <a:noFill/>
          <a:ln>
            <a:noFill/>
          </a:ln>
          <a:effectLst>
            <a:outerShdw blurRad="57150" dist="19050" dir="5400000" algn="bl" rotWithShape="0">
              <a:srgbClr val="000000">
                <a:alpha val="50000"/>
              </a:srgbClr>
            </a:outerShdw>
          </a:effectLst>
        </p:spPr>
      </p:pic>
      <p:sp>
        <p:nvSpPr>
          <p:cNvPr id="8" name="Rectangle 7">
            <a:extLst>
              <a:ext uri="{FF2B5EF4-FFF2-40B4-BE49-F238E27FC236}">
                <a16:creationId xmlns:a16="http://schemas.microsoft.com/office/drawing/2014/main" id="{B65AB603-2B4E-0379-8E3F-1F8941406C5F}"/>
              </a:ext>
            </a:extLst>
          </p:cNvPr>
          <p:cNvSpPr/>
          <p:nvPr/>
        </p:nvSpPr>
        <p:spPr>
          <a:xfrm>
            <a:off x="2290227" y="2613688"/>
            <a:ext cx="5898032" cy="1244200"/>
          </a:xfrm>
          <a:prstGeom prst="rect">
            <a:avLst/>
          </a:prstGeom>
          <a:solidFill>
            <a:srgbClr val="FFFF00">
              <a:alpha val="2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19">
            <a:extLst>
              <a:ext uri="{FF2B5EF4-FFF2-40B4-BE49-F238E27FC236}">
                <a16:creationId xmlns:a16="http://schemas.microsoft.com/office/drawing/2014/main" id="{E379CB9F-3A1B-65E9-A95E-332C03699AF0}"/>
              </a:ext>
            </a:extLst>
          </p:cNvPr>
          <p:cNvSpPr/>
          <p:nvPr/>
        </p:nvSpPr>
        <p:spPr>
          <a:xfrm>
            <a:off x="8047148" y="2435061"/>
            <a:ext cx="715952" cy="898810"/>
          </a:xfrm>
          <a:prstGeom prst="leftArrow">
            <a:avLst>
              <a:gd name="adj1" fmla="val 50000"/>
              <a:gd name="adj2" fmla="val 50000"/>
            </a:avLst>
          </a:prstGeom>
          <a:solidFill>
            <a:srgbClr val="FF0000"/>
          </a:solidFill>
          <a:ln w="9525" cap="flat" cmpd="sng">
            <a:solidFill>
              <a:schemeClr val="tx1">
                <a:lumMod val="50000"/>
                <a:lumOff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712498"/>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lang="en-US" sz="1100">
              <a:solidFill>
                <a:schemeClr val="tx1">
                  <a:lumMod val="75000"/>
                  <a:lumOff val="25000"/>
                </a:schemeClr>
              </a:solidFill>
              <a:latin typeface="Times New Roman"/>
            </a:endParaRPr>
          </a:p>
        </p:txBody>
      </p:sp>
      <p:pic>
        <p:nvPicPr>
          <p:cNvPr id="5" name="Google Shape;120;p21" descr="A white background with black text&#10;&#10;Description automatically generated">
            <a:extLst>
              <a:ext uri="{FF2B5EF4-FFF2-40B4-BE49-F238E27FC236}">
                <a16:creationId xmlns:a16="http://schemas.microsoft.com/office/drawing/2014/main" id="{3C162B37-571F-8A2B-F3D8-B24829A1ABB8}"/>
              </a:ext>
            </a:extLst>
          </p:cNvPr>
          <p:cNvPicPr preferRelativeResize="0"/>
          <p:nvPr/>
        </p:nvPicPr>
        <p:blipFill>
          <a:blip r:embed="rId4">
            <a:alphaModFix/>
          </a:blip>
          <a:stretch>
            <a:fillRect/>
          </a:stretch>
        </p:blipFill>
        <p:spPr>
          <a:xfrm>
            <a:off x="590303" y="1369225"/>
            <a:ext cx="8039998" cy="167927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455936571"/>
      </p:ext>
    </p:extLst>
  </p:cSld>
  <p:clrMapOvr>
    <a:masterClrMapping/>
  </p:clrMapOvr>
  <p:transition spd="slow" advClick="0" advTm="20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a:spLocks noGrp="1"/>
          </p:cNvSpPr>
          <p:nvPr>
            <p:ph type="title"/>
          </p:nvPr>
        </p:nvSpPr>
        <p:spPr>
          <a:xfrm>
            <a:off x="686732" y="269160"/>
            <a:ext cx="4316172" cy="1250676"/>
          </a:xfrm>
          <a:prstGeom prst="rect">
            <a:avLst/>
          </a:prstGeom>
        </p:spPr>
        <p:txBody>
          <a:bodyPr spcFirstLastPara="1" vert="horz" lIns="91440" tIns="45720" rIns="91440" bIns="45720" rtlCol="0" anchor="b" anchorCtr="0">
            <a:normAutofit/>
          </a:bodyPr>
          <a:lstStyle/>
          <a:p>
            <a:r>
              <a:rPr lang="en-US" sz="2100" dirty="0"/>
              <a:t>What Did the Parties Agree To?</a:t>
            </a:r>
            <a:br>
              <a:rPr lang="en-US" sz="2100" kern="1200" dirty="0"/>
            </a:br>
            <a:endParaRPr lang="en-US" sz="2100" kern="1200">
              <a:latin typeface="+mj-lt"/>
              <a:ea typeface="Calibri Light"/>
              <a:cs typeface="Calibri Light"/>
            </a:endParaRPr>
          </a:p>
        </p:txBody>
      </p:sp>
      <p:sp>
        <p:nvSpPr>
          <p:cNvPr id="70" name="Rectangle 6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73;p15" descr="A black and white logo&#10;&#10;Description automatically generated">
            <a:extLst>
              <a:ext uri="{FF2B5EF4-FFF2-40B4-BE49-F238E27FC236}">
                <a16:creationId xmlns:a16="http://schemas.microsoft.com/office/drawing/2014/main" id="{2BD05C87-98C0-C593-22A8-5CFD76B16410}"/>
              </a:ext>
            </a:extLst>
          </p:cNvPr>
          <p:cNvPicPr preferRelativeResize="0"/>
          <p:nvPr/>
        </p:nvPicPr>
        <p:blipFill>
          <a:blip r:embed="rId3">
            <a:alphaModFix/>
          </a:blip>
          <a:stretch>
            <a:fillRect/>
          </a:stretch>
        </p:blipFill>
        <p:spPr>
          <a:xfrm>
            <a:off x="1153700" y="3739925"/>
            <a:ext cx="749975" cy="749975"/>
          </a:xfrm>
          <a:prstGeom prst="rect">
            <a:avLst/>
          </a:prstGeom>
          <a:noFill/>
          <a:ln>
            <a:noFill/>
          </a:ln>
        </p:spPr>
      </p:pic>
      <p:sp>
        <p:nvSpPr>
          <p:cNvPr id="7" name="Google Shape;95;p18">
            <a:extLst>
              <a:ext uri="{FF2B5EF4-FFF2-40B4-BE49-F238E27FC236}">
                <a16:creationId xmlns:a16="http://schemas.microsoft.com/office/drawing/2014/main" id="{826AAF5C-192F-A17A-F5D5-5D710C9FEAA6}"/>
              </a:ext>
            </a:extLst>
          </p:cNvPr>
          <p:cNvSpPr txBox="1"/>
          <p:nvPr/>
        </p:nvSpPr>
        <p:spPr>
          <a:xfrm>
            <a:off x="1998293" y="4110686"/>
            <a:ext cx="6391729" cy="518894"/>
          </a:xfrm>
          <a:prstGeom prst="rect">
            <a:avLst/>
          </a:prstGeom>
          <a:noFill/>
          <a:ln>
            <a:noFill/>
          </a:ln>
        </p:spPr>
        <p:txBody>
          <a:bodyPr spcFirstLastPara="1" wrap="square" lIns="91425" tIns="91425" rIns="91425" bIns="91425" anchor="t" anchorCtr="0">
            <a:spAutoFit/>
          </a:bodyPr>
          <a:lstStyle/>
          <a:p>
            <a:r>
              <a:rPr lang="en" sz="1100" dirty="0">
                <a:solidFill>
                  <a:schemeClr val="tx1">
                    <a:lumMod val="75000"/>
                    <a:lumOff val="25000"/>
                  </a:schemeClr>
                </a:solidFill>
                <a:latin typeface="Times New Roman"/>
              </a:rPr>
              <a:t>From  UNITED STATES OF AMERICA, Plaintiff, v. SOUTH BEND COMMUNITY  SCHOOL CORPORATION, et al., Defendants.</a:t>
            </a:r>
            <a:endParaRPr lang="en-US" sz="1100">
              <a:solidFill>
                <a:schemeClr val="tx1">
                  <a:lumMod val="75000"/>
                  <a:lumOff val="25000"/>
                </a:schemeClr>
              </a:solidFill>
              <a:latin typeface="Times New Roman"/>
            </a:endParaRPr>
          </a:p>
        </p:txBody>
      </p:sp>
      <p:pic>
        <p:nvPicPr>
          <p:cNvPr id="3" name="Google Shape;152;p25" descr="A close-up of a paper&#10;&#10;Description automatically generated">
            <a:extLst>
              <a:ext uri="{FF2B5EF4-FFF2-40B4-BE49-F238E27FC236}">
                <a16:creationId xmlns:a16="http://schemas.microsoft.com/office/drawing/2014/main" id="{7792C8BD-198C-A903-D10A-BFDF56A133E3}"/>
              </a:ext>
            </a:extLst>
          </p:cNvPr>
          <p:cNvPicPr preferRelativeResize="0"/>
          <p:nvPr/>
        </p:nvPicPr>
        <p:blipFill>
          <a:blip r:embed="rId4">
            <a:alphaModFix/>
          </a:blip>
          <a:stretch>
            <a:fillRect/>
          </a:stretch>
        </p:blipFill>
        <p:spPr>
          <a:xfrm>
            <a:off x="1824005" y="1287184"/>
            <a:ext cx="6837982" cy="2567227"/>
          </a:xfrm>
          <a:prstGeom prst="rect">
            <a:avLst/>
          </a:prstGeom>
          <a:noFill/>
          <a:ln>
            <a:noFill/>
          </a:ln>
          <a:effectLst>
            <a:outerShdw blurRad="57150" dist="19050" dir="5400000" algn="bl" rotWithShape="0">
              <a:srgbClr val="000000">
                <a:alpha val="50000"/>
              </a:srgbClr>
            </a:outerShdw>
          </a:effectLst>
        </p:spPr>
      </p:pic>
      <p:sp>
        <p:nvSpPr>
          <p:cNvPr id="8" name="TextBox 7">
            <a:extLst>
              <a:ext uri="{FF2B5EF4-FFF2-40B4-BE49-F238E27FC236}">
                <a16:creationId xmlns:a16="http://schemas.microsoft.com/office/drawing/2014/main" id="{73DA1B86-3967-9092-7FB4-2A5190AADE1B}"/>
              </a:ext>
            </a:extLst>
          </p:cNvPr>
          <p:cNvSpPr txBox="1"/>
          <p:nvPr/>
        </p:nvSpPr>
        <p:spPr>
          <a:xfrm>
            <a:off x="4732734" y="1107281"/>
            <a:ext cx="3331308" cy="1169551"/>
          </a:xfrm>
          <a:prstGeom prst="rect">
            <a:avLst/>
          </a:prstGeom>
          <a:solidFill>
            <a:schemeClr val="accent1">
              <a:lumMod val="20000"/>
              <a:lumOff val="80000"/>
            </a:schemeClr>
          </a:solidFill>
          <a:ln>
            <a:solidFill>
              <a:schemeClr val="accent1">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Times New Roman"/>
              </a:rPr>
              <a:t>Every school shall have the benefit of experienced teaching staff. Students in each school shall have equal access to rich programs both in school and after-school.</a:t>
            </a:r>
          </a:p>
          <a:p>
            <a:pPr algn="l"/>
            <a:endParaRPr lang="en-US" dirty="0">
              <a:solidFill>
                <a:schemeClr val="tx1">
                  <a:lumMod val="75000"/>
                  <a:lumOff val="25000"/>
                </a:schemeClr>
              </a:solidFill>
            </a:endParaRPr>
          </a:p>
        </p:txBody>
      </p:sp>
    </p:spTree>
    <p:extLst>
      <p:ext uri="{BB962C8B-B14F-4D97-AF65-F5344CB8AC3E}">
        <p14:creationId xmlns:p14="http://schemas.microsoft.com/office/powerpoint/2010/main" val="1280869785"/>
      </p:ext>
    </p:extLst>
  </p:cSld>
  <p:clrMapOvr>
    <a:masterClrMapping/>
  </p:clrMapOvr>
  <p:transition spd="slow"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4367</Words>
  <Application>Microsoft Macintosh PowerPoint</Application>
  <PresentationFormat>On-screen Show (16:9)</PresentationFormat>
  <Paragraphs>368</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Wingdings,Sans-Serif</vt:lpstr>
      <vt:lpstr>Calibri</vt:lpstr>
      <vt:lpstr>Wingdings</vt:lpstr>
      <vt:lpstr>Tahoma</vt:lpstr>
      <vt:lpstr>Calibri Light</vt:lpstr>
      <vt:lpstr>Arial</vt:lpstr>
      <vt:lpstr>Times New Roman</vt:lpstr>
      <vt:lpstr>Arial,Sans-Serif</vt:lpstr>
      <vt:lpstr>Office Theme</vt:lpstr>
      <vt:lpstr>An Overview of the South Bend Schools  Federal Consent Decree</vt:lpstr>
      <vt:lpstr>The South Bend Community Schools Corporation Federal Consent Decree </vt:lpstr>
      <vt:lpstr>Introduction </vt:lpstr>
      <vt:lpstr>Documents </vt:lpstr>
      <vt:lpstr>South Bend and Segregation </vt:lpstr>
      <vt:lpstr>What Is the Consent Decree? </vt:lpstr>
      <vt:lpstr>What Was the Complaint? </vt:lpstr>
      <vt:lpstr>What Did the Parties Agree To? </vt:lpstr>
      <vt:lpstr>What Did the Parties Agree To? </vt:lpstr>
      <vt:lpstr>What Did the Parties Agree To? </vt:lpstr>
      <vt:lpstr>What Did the Parties Agree To? </vt:lpstr>
      <vt:lpstr>What Did the Parties Agree To? </vt:lpstr>
      <vt:lpstr>What Did the Parties Agree To? </vt:lpstr>
      <vt:lpstr>What Did the Parties Agree To? </vt:lpstr>
      <vt:lpstr>Choice As a Means for Integrating SBCSC </vt:lpstr>
      <vt:lpstr>Plan Z Amendment </vt:lpstr>
      <vt:lpstr>Plan Z Amendment </vt:lpstr>
      <vt:lpstr>Plan Z Amendment </vt:lpstr>
      <vt:lpstr>The Consequences of Plan Z </vt:lpstr>
      <vt:lpstr>The Consequences of Plan Z </vt:lpstr>
      <vt:lpstr>Have South Bend Schools Become More Segregated? (2011) </vt:lpstr>
      <vt:lpstr>Disproportionality (2008 Statewide Commission) </vt:lpstr>
      <vt:lpstr>Findings From the Indiana Commission on Disproportionality Report </vt:lpstr>
      <vt:lpstr>Disproportionality and Discipline</vt:lpstr>
      <vt:lpstr>Disproportionality and Discipline</vt:lpstr>
      <vt:lpstr>SBCSC and Mishawaka Schools Cited for Non-Compliance</vt:lpstr>
      <vt:lpstr>Multi-Tiered System of Support (MTSS)</vt:lpstr>
      <vt:lpstr>Consequences of Plan Z and Focus 2018</vt:lpstr>
      <vt:lpstr>Focus 2018</vt:lpstr>
      <vt:lpstr>2020 Stipulation</vt:lpstr>
      <vt:lpstr>Why We Still Need It</vt:lpstr>
      <vt:lpstr>Why We Still Need It</vt:lpstr>
      <vt:lpstr>Why We Still Need It</vt:lpstr>
      <vt:lpstr>Why We Still Need It</vt:lpstr>
      <vt:lpstr>Why We Still Need It</vt:lpstr>
      <vt:lpstr>Comments?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NAACP</dc:title>
  <cp:lastModifiedBy>Lynn Senter</cp:lastModifiedBy>
  <cp:revision>1597</cp:revision>
  <dcterms:modified xsi:type="dcterms:W3CDTF">2024-02-20T01:22:01Z</dcterms:modified>
</cp:coreProperties>
</file>